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306" r:id="rId3"/>
    <p:sldId id="305" r:id="rId4"/>
    <p:sldId id="275" r:id="rId5"/>
    <p:sldId id="292" r:id="rId6"/>
    <p:sldId id="293" r:id="rId7"/>
    <p:sldId id="294" r:id="rId8"/>
    <p:sldId id="295" r:id="rId9"/>
    <p:sldId id="296" r:id="rId10"/>
    <p:sldId id="297" r:id="rId11"/>
    <p:sldId id="298" r:id="rId12"/>
    <p:sldId id="299" r:id="rId13"/>
    <p:sldId id="300" r:id="rId14"/>
    <p:sldId id="301" r:id="rId15"/>
    <p:sldId id="302" r:id="rId16"/>
    <p:sldId id="304" r:id="rId17"/>
    <p:sldId id="307" r:id="rId18"/>
    <p:sldId id="311" r:id="rId19"/>
    <p:sldId id="308" r:id="rId20"/>
    <p:sldId id="309" r:id="rId21"/>
    <p:sldId id="312" r:id="rId22"/>
    <p:sldId id="313" r:id="rId23"/>
    <p:sldId id="314" r:id="rId24"/>
    <p:sldId id="315" r:id="rId25"/>
    <p:sldId id="316" r:id="rId26"/>
    <p:sldId id="317" r:id="rId27"/>
    <p:sldId id="318" r:id="rId28"/>
    <p:sldId id="320" r:id="rId29"/>
    <p:sldId id="319" r:id="rId30"/>
    <p:sldId id="32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7BAC"/>
    <a:srgbClr val="4DB3ED"/>
    <a:srgbClr val="42E5F8"/>
    <a:srgbClr val="0C4D72"/>
    <a:srgbClr val="0B457B"/>
    <a:srgbClr val="256D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1" autoAdjust="0"/>
    <p:restoredTop sz="94660"/>
  </p:normalViewPr>
  <p:slideViewPr>
    <p:cSldViewPr snapToGrid="0">
      <p:cViewPr varScale="1">
        <p:scale>
          <a:sx n="111" d="100"/>
          <a:sy n="111" d="100"/>
        </p:scale>
        <p:origin x="53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12/9/2023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12/9/2023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12/9/2023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12/9/2023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charset="0"/>
          <a:ea typeface="+mj-ea"/>
          <a:cs typeface="Times New Roman" panose="0202060305040502030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Times New Roman" panose="02020603050405020304" charset="0"/>
          <a:ea typeface="+mn-ea"/>
          <a:cs typeface="Times New Roman" panose="0202060305040502030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charset="0"/>
          <a:ea typeface="+mn-ea"/>
          <a:cs typeface="Times New Roman" panose="0202060305040502030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charset="0"/>
          <a:ea typeface="+mn-ea"/>
          <a:cs typeface="Times New Roman" panose="0202060305040502030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charset="0"/>
          <a:ea typeface="+mn-ea"/>
          <a:cs typeface="Times New Roman" panose="0202060305040502030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charset="0"/>
          <a:ea typeface="+mn-ea"/>
          <a:cs typeface="Times New Roman" panose="0202060305040502030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 Target="slide24.xml"/><Relationship Id="rId7" Type="http://schemas.openxmlformats.org/officeDocument/2006/relationships/slide" Target="slide29.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slide" Target="slide30.xml"/><Relationship Id="rId5" Type="http://schemas.openxmlformats.org/officeDocument/2006/relationships/slide" Target="slide28.xml"/><Relationship Id="rId4" Type="http://schemas.openxmlformats.org/officeDocument/2006/relationships/slide" Target="slide26.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00000">
              <a:srgbClr val="BCD6EE"/>
            </a:gs>
            <a:gs pos="80000">
              <a:srgbClr val="C2DAEF"/>
            </a:gs>
            <a:gs pos="0">
              <a:schemeClr val="accent1">
                <a:lumMod val="0"/>
                <a:lumOff val="100000"/>
              </a:schemeClr>
            </a:gs>
            <a:gs pos="62000">
              <a:schemeClr val="accent1">
                <a:lumMod val="45000"/>
                <a:lumOff val="55000"/>
              </a:schemeClr>
            </a:gs>
            <a:gs pos="50000">
              <a:schemeClr val="accent1">
                <a:lumMod val="45000"/>
                <a:lumOff val="55000"/>
              </a:schemeClr>
            </a:gs>
            <a:gs pos="100000">
              <a:schemeClr val="accent1">
                <a:lumMod val="30000"/>
                <a:lumOff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00" name="Picture 99"/>
          <p:cNvPicPr/>
          <p:nvPr/>
        </p:nvPicPr>
        <p:blipFill>
          <a:blip r:embed="rId2"/>
          <a:stretch>
            <a:fillRect/>
          </a:stretch>
        </p:blipFill>
        <p:spPr>
          <a:xfrm>
            <a:off x="0" y="-635"/>
            <a:ext cx="3502325" cy="6858635"/>
          </a:xfrm>
          <a:prstGeom prst="rect">
            <a:avLst/>
          </a:prstGeom>
          <a:noFill/>
          <a:ln w="9525">
            <a:noFill/>
          </a:ln>
        </p:spPr>
      </p:pic>
      <p:sp>
        <p:nvSpPr>
          <p:cNvPr id="4" name="Text Box 3"/>
          <p:cNvSpPr txBox="1"/>
          <p:nvPr/>
        </p:nvSpPr>
        <p:spPr>
          <a:xfrm>
            <a:off x="3407434" y="2395843"/>
            <a:ext cx="8902795" cy="821810"/>
          </a:xfrm>
          <a:prstGeom prst="rect">
            <a:avLst/>
          </a:prstGeom>
          <a:noFill/>
        </p:spPr>
        <p:txBody>
          <a:bodyPr wrap="square" rtlCol="0">
            <a:noAutofit/>
            <a:scene3d>
              <a:camera prst="orthographicFront"/>
              <a:lightRig rig="threePt" dir="t"/>
            </a:scene3d>
          </a:bodyPr>
          <a:lstStyle/>
          <a:p>
            <a:pPr algn="ctr"/>
            <a:r>
              <a:rPr lang="vi-VN" altLang="en-US" sz="4400" b="1" dirty="0">
                <a:solidFill>
                  <a:schemeClr val="accent5">
                    <a:lumMod val="75000"/>
                  </a:schemeClr>
                </a:solidFill>
                <a:effectLst>
                  <a:glow rad="63500">
                    <a:schemeClr val="accent3">
                      <a:satMod val="175000"/>
                      <a:alpha val="40000"/>
                    </a:schemeClr>
                  </a:glow>
                  <a:reflection blurRad="6350" stA="55000" endA="300" endPos="45500" dir="5400000" sy="-100000" algn="bl" rotWithShape="0"/>
                </a:effectLst>
                <a:latin typeface="Times New Roman" panose="02020603050405020304" charset="0"/>
                <a:cs typeface="Times New Roman" panose="02020603050405020304" charset="0"/>
              </a:rPr>
              <a:t>TÌM HIỂU VỀ GA VÀ ỨNG DỤNG </a:t>
            </a:r>
          </a:p>
        </p:txBody>
      </p:sp>
      <p:sp>
        <p:nvSpPr>
          <p:cNvPr id="6" name="Text Box 5"/>
          <p:cNvSpPr txBox="1"/>
          <p:nvPr/>
        </p:nvSpPr>
        <p:spPr>
          <a:xfrm>
            <a:off x="4758955" y="40308"/>
            <a:ext cx="6199749" cy="646331"/>
          </a:xfrm>
          <a:prstGeom prst="rect">
            <a:avLst/>
          </a:prstGeom>
          <a:noFill/>
        </p:spPr>
        <p:txBody>
          <a:bodyPr wrap="square" rtlCol="0">
            <a:spAutoFit/>
          </a:bodyPr>
          <a:lstStyle/>
          <a:p>
            <a:pPr algn="ctr"/>
            <a:r>
              <a:rPr lang="vi-VN" altLang="en-US" b="1" dirty="0">
                <a:latin typeface="Times New Roman" panose="02020603050405020304" charset="0"/>
                <a:cs typeface="Times New Roman" panose="02020603050405020304" charset="0"/>
              </a:rPr>
              <a:t>TRƯỜNG ĐẠI HỌC KỸ THUẬT- CÔNG NGHỆ CẦN THƠ</a:t>
            </a:r>
          </a:p>
          <a:p>
            <a:pPr algn="ctr"/>
            <a:r>
              <a:rPr lang="vi-VN" altLang="en-US" b="1" dirty="0">
                <a:latin typeface="Times New Roman" panose="02020603050405020304" charset="0"/>
                <a:cs typeface="Times New Roman" panose="02020603050405020304" charset="0"/>
              </a:rPr>
              <a:t>KHOA CÔNG NGHỆ THÔNG TIN</a:t>
            </a:r>
          </a:p>
        </p:txBody>
      </p:sp>
      <p:sp>
        <p:nvSpPr>
          <p:cNvPr id="7" name="Text Box 6"/>
          <p:cNvSpPr txBox="1"/>
          <p:nvPr/>
        </p:nvSpPr>
        <p:spPr>
          <a:xfrm>
            <a:off x="4993566" y="4199464"/>
            <a:ext cx="5730525" cy="1454785"/>
          </a:xfrm>
          <a:prstGeom prst="rect">
            <a:avLst/>
          </a:prstGeom>
          <a:noFill/>
        </p:spPr>
        <p:txBody>
          <a:bodyPr wrap="square" rtlCol="0">
            <a:noAutofit/>
          </a:bodyPr>
          <a:lstStyle/>
          <a:p>
            <a:pPr algn="l"/>
            <a:r>
              <a:rPr lang="vi-VN" altLang="en-US" sz="2000" dirty="0">
                <a:latin typeface="Times New Roman" panose="02020603050405020304" charset="0"/>
                <a:cs typeface="Times New Roman" panose="02020603050405020304" charset="0"/>
                <a:sym typeface="+mn-ea"/>
              </a:rPr>
              <a:t>Giảng viên hướng dẫn: </a:t>
            </a:r>
            <a:r>
              <a:rPr lang="vi-VN" altLang="en-US" sz="2000" b="1" dirty="0">
                <a:latin typeface="Times New Roman" panose="02020603050405020304" charset="0"/>
                <a:cs typeface="Times New Roman" panose="02020603050405020304" charset="0"/>
                <a:sym typeface="+mn-ea"/>
              </a:rPr>
              <a:t>Ths. LÊ ANH NHÃ UYÊN</a:t>
            </a:r>
            <a:endParaRPr lang="vi-VN" altLang="en-US" sz="2000" b="1" dirty="0">
              <a:latin typeface="Times New Roman" panose="02020603050405020304" charset="0"/>
              <a:cs typeface="Times New Roman" panose="02020603050405020304" charset="0"/>
            </a:endParaRPr>
          </a:p>
          <a:p>
            <a:pPr algn="l"/>
            <a:endParaRPr lang="vi-VN" altLang="en-US" sz="2000" dirty="0">
              <a:latin typeface="Times New Roman" panose="02020603050405020304" charset="0"/>
              <a:cs typeface="Times New Roman" panose="02020603050405020304" charset="0"/>
            </a:endParaRPr>
          </a:p>
          <a:p>
            <a:pPr algn="l"/>
            <a:r>
              <a:rPr lang="vi-VN" altLang="en-US" sz="2000" dirty="0">
                <a:latin typeface="Times New Roman" panose="02020603050405020304" charset="0"/>
                <a:cs typeface="Times New Roman" panose="02020603050405020304" charset="0"/>
              </a:rPr>
              <a:t>Sinh viên thực hiện:  </a:t>
            </a:r>
            <a:r>
              <a:rPr lang="vi-VN" altLang="en-US" sz="2000" b="1" dirty="0">
                <a:latin typeface="Times New Roman" panose="02020603050405020304" charset="0"/>
                <a:cs typeface="Times New Roman" panose="02020603050405020304" charset="0"/>
              </a:rPr>
              <a:t>NGUYỄN MỸ HẰNG 2101166                		      LÊ PHƯỚC HỮU 2100450</a:t>
            </a:r>
          </a:p>
          <a:p>
            <a:pPr algn="l"/>
            <a:endParaRPr lang="vi-VN" altLang="en-US" sz="2000" dirty="0">
              <a:latin typeface="Times New Roman" panose="02020603050405020304" charset="0"/>
              <a:cs typeface="Times New Roman" panose="02020603050405020304" charset="0"/>
            </a:endParaRPr>
          </a:p>
        </p:txBody>
      </p:sp>
      <p:pic>
        <p:nvPicPr>
          <p:cNvPr id="1983368734" name="Picture 2" descr="A white circle with blue text and a book and a symbol&#10;&#10;Description automatically generated"/>
          <p:cNvPicPr preferRelativeResize="0">
            <a:picLocks noChangeAspect="1"/>
          </p:cNvPicPr>
          <p:nvPr/>
        </p:nvPicPr>
        <p:blipFill>
          <a:blip r:embed="rId3" cstate="print">
            <a:alphaModFix amt="90000"/>
            <a:extLst>
              <a:ext uri="{28A0092B-C50C-407E-A947-70E740481C1C}">
                <a14:useLocalDpi xmlns:a14="http://schemas.microsoft.com/office/drawing/2010/main" val="0"/>
              </a:ext>
            </a:extLst>
          </a:blip>
          <a:stretch>
            <a:fillRect/>
          </a:stretch>
        </p:blipFill>
        <p:spPr>
          <a:xfrm>
            <a:off x="7042220" y="780181"/>
            <a:ext cx="1633220" cy="1543685"/>
          </a:xfrm>
          <a:prstGeom prst="rect">
            <a:avLst/>
          </a:prstGeom>
          <a:noFill/>
          <a:effectLst>
            <a:glow>
              <a:schemeClr val="accent3">
                <a:satMod val="175000"/>
                <a:alpha val="40000"/>
              </a:schemeClr>
            </a:glow>
            <a:outerShdw blurRad="63500" sx="102000" sy="102000" algn="ctr" rotWithShape="0">
              <a:prstClr val="black">
                <a:alpha val="40000"/>
              </a:prstClr>
            </a:outerShdw>
          </a:effectLst>
        </p:spPr>
      </p:pic>
      <p:sp>
        <p:nvSpPr>
          <p:cNvPr id="2" name="Text Box 1"/>
          <p:cNvSpPr txBox="1"/>
          <p:nvPr/>
        </p:nvSpPr>
        <p:spPr>
          <a:xfrm>
            <a:off x="6313239" y="6315314"/>
            <a:ext cx="3141312" cy="369332"/>
          </a:xfrm>
          <a:prstGeom prst="rect">
            <a:avLst/>
          </a:prstGeom>
          <a:noFill/>
        </p:spPr>
        <p:txBody>
          <a:bodyPr wrap="square" rtlCol="0">
            <a:spAutoFit/>
          </a:bodyPr>
          <a:lstStyle/>
          <a:p>
            <a:r>
              <a:rPr lang="vi-VN" altLang="en-US" b="1" i="1" dirty="0">
                <a:latin typeface="Times New Roman" panose="02020603050405020304" charset="0"/>
                <a:cs typeface="Times New Roman" panose="02020603050405020304" charset="0"/>
              </a:rPr>
              <a:t>Cần Thơ, Tháng 12, Năm 2023</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mph" presetSubtype="0" nodeType="withEffect">
                                  <p:stCondLst>
                                    <p:cond delay="0"/>
                                  </p:stCondLst>
                                  <p:childTnLst>
                                    <p:set>
                                      <p:cBhvr override="childStyle">
                                        <p:cTn id="6" dur="indefinite"/>
                                        <p:tgtEl>
                                          <p:spTgt spid="4">
                                            <p:txEl>
                                              <p:pRg st="0" end="0"/>
                                            </p:txEl>
                                          </p:spTgt>
                                        </p:tgtEl>
                                        <p:attrNameLst>
                                          <p:attrName>style.fontFamily</p:attrName>
                                        </p:attrNameLst>
                                      </p:cBhvr>
                                      <p:to>
                                        <p:strVal val="Times New Roma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5" y="953278"/>
            <a:ext cx="5166933" cy="527892"/>
          </a:xfrm>
          <a:prstGeom prst="rect">
            <a:avLst/>
          </a:prstGeom>
          <a:noFill/>
        </p:spPr>
        <p:txBody>
          <a:bodyPr wrap="square" rtlCol="0">
            <a:noAutofit/>
          </a:bodyPr>
          <a:lstStyle/>
          <a:p>
            <a:pPr marL="457200" indent="-457200">
              <a:buFont typeface="+mj-lt"/>
              <a:buAutoNum type="arabicPeriod" startAt="3"/>
            </a:pPr>
            <a:r>
              <a:rPr lang="vi-VN" altLang="en-US" sz="2400" b="1" dirty="0">
                <a:latin typeface="Times New Roman" panose="02020603050405020304" charset="0"/>
                <a:cs typeface="Times New Roman" panose="02020603050405020304" charset="0"/>
                <a:sym typeface="+mn-ea"/>
              </a:rPr>
              <a:t>Tạo chuỗi từ ký tự (Chromosome)</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nvGraphicFramePr>
        <p:xfrm>
          <a:off x="795337" y="1742340"/>
          <a:ext cx="8128000" cy="2200783"/>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tx1">
                              <a:lumMod val="95000"/>
                              <a:lumOff val="5000"/>
                            </a:schemeClr>
                          </a:solidFill>
                          <a:effectLst/>
                          <a:latin typeface="Consolas" panose="020B0609020204030204" pitchFamily="49" charset="0"/>
                        </a:rPr>
                        <a:t>27. </a:t>
                      </a:r>
                      <a:r>
                        <a:rPr lang="en-US" sz="1800" b="0" kern="1200" dirty="0">
                          <a:solidFill>
                            <a:schemeClr val="accent6">
                              <a:lumMod val="75000"/>
                            </a:schemeClr>
                          </a:solidFill>
                          <a:effectLst/>
                          <a:latin typeface="Consolas" panose="020B0609020204030204" pitchFamily="49" charset="0"/>
                        </a:rPr>
                        <a:t># Create chromosomes</a:t>
                      </a:r>
                    </a:p>
                    <a:p>
                      <a:pPr>
                        <a:lnSpc>
                          <a:spcPct val="130000"/>
                        </a:lnSpc>
                      </a:pPr>
                      <a:r>
                        <a:rPr lang="en-US" sz="1800" b="0" kern="1200" dirty="0">
                          <a:solidFill>
                            <a:schemeClr val="tx1">
                              <a:lumMod val="95000"/>
                              <a:lumOff val="5000"/>
                            </a:schemeClr>
                          </a:solidFill>
                          <a:effectLst/>
                          <a:latin typeface="Consolas" panose="020B0609020204030204" pitchFamily="49" charset="0"/>
                        </a:rPr>
                        <a:t>28. </a:t>
                      </a:r>
                      <a:r>
                        <a:rPr lang="en-US" sz="1800" b="0" kern="1200" dirty="0">
                          <a:solidFill>
                            <a:schemeClr val="accent5">
                              <a:lumMod val="75000"/>
                            </a:schemeClr>
                          </a:solidFill>
                          <a:effectLst/>
                          <a:latin typeface="Consolas" panose="020B0609020204030204" pitchFamily="49" charset="0"/>
                        </a:rPr>
                        <a:t>def</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rgbClr val="7030A0"/>
                          </a:solidFill>
                          <a:effectLst/>
                          <a:latin typeface="Consolas" panose="020B0609020204030204" pitchFamily="49" charset="0"/>
                        </a:rPr>
                        <a:t>Create_Chromosome</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chemeClr val="accent5">
                              <a:lumMod val="75000"/>
                            </a:schemeClr>
                          </a:solidFill>
                          <a:effectLst/>
                          <a:latin typeface="Consolas" panose="020B0609020204030204" pitchFamily="49" charset="0"/>
                        </a:rPr>
                        <a:t>self</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29.      </a:t>
                      </a:r>
                      <a:r>
                        <a:rPr lang="en-US" sz="1800" b="0" kern="1200" dirty="0">
                          <a:solidFill>
                            <a:schemeClr val="accent5">
                              <a:lumMod val="75000"/>
                            </a:schemeClr>
                          </a:solidFill>
                          <a:effectLst/>
                          <a:latin typeface="Consolas" panose="020B0609020204030204" pitchFamily="49" charset="0"/>
                        </a:rPr>
                        <a:t>global</a:t>
                      </a:r>
                      <a:r>
                        <a:rPr lang="en-US" sz="1800" b="0" kern="1200" dirty="0">
                          <a:solidFill>
                            <a:schemeClr val="tx1">
                              <a:lumMod val="95000"/>
                              <a:lumOff val="5000"/>
                            </a:schemeClr>
                          </a:solidFill>
                          <a:effectLst/>
                          <a:latin typeface="Consolas" panose="020B0609020204030204" pitchFamily="49" charset="0"/>
                        </a:rPr>
                        <a:t> </a:t>
                      </a:r>
                      <a:r>
                        <a:rPr lang="en-US" sz="1800" b="0" kern="1200" dirty="0">
                          <a:solidFill>
                            <a:srgbClr val="7030A0"/>
                          </a:solidFill>
                          <a:effectLst/>
                          <a:latin typeface="Consolas" panose="020B0609020204030204" pitchFamily="49" charset="0"/>
                        </a:rPr>
                        <a:t>Target</a:t>
                      </a:r>
                    </a:p>
                    <a:p>
                      <a:pPr>
                        <a:lnSpc>
                          <a:spcPct val="130000"/>
                        </a:lnSpc>
                      </a:pPr>
                      <a:r>
                        <a:rPr lang="en-US" sz="1800" b="0" kern="1200" dirty="0">
                          <a:solidFill>
                            <a:schemeClr val="tx1">
                              <a:lumMod val="95000"/>
                              <a:lumOff val="5000"/>
                            </a:schemeClr>
                          </a:solidFill>
                          <a:effectLst/>
                          <a:latin typeface="Consolas" panose="020B0609020204030204" pitchFamily="49" charset="0"/>
                        </a:rPr>
                        <a:t>30.      </a:t>
                      </a:r>
                      <a:r>
                        <a:rPr lang="en-US" sz="1800" b="0" kern="1200" dirty="0" err="1">
                          <a:solidFill>
                            <a:srgbClr val="7030A0"/>
                          </a:solidFill>
                          <a:effectLst/>
                          <a:latin typeface="Consolas" panose="020B0609020204030204" pitchFamily="49" charset="0"/>
                        </a:rPr>
                        <a:t>Chromosome_Len</a:t>
                      </a:r>
                      <a:r>
                        <a:rPr lang="en-US" sz="1800" b="0" kern="1200" dirty="0">
                          <a:solidFill>
                            <a:srgbClr val="7030A0"/>
                          </a:solidFill>
                          <a:effectLst/>
                          <a:latin typeface="Consolas" panose="020B0609020204030204" pitchFamily="49" charset="0"/>
                        </a:rPr>
                        <a:t> </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chemeClr val="tx1"/>
                          </a:solidFill>
                          <a:effectLst/>
                          <a:latin typeface="Consolas" panose="020B0609020204030204" pitchFamily="49" charset="0"/>
                        </a:rPr>
                        <a:t>len</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rgbClr val="7030A0"/>
                          </a:solidFill>
                          <a:effectLst/>
                          <a:latin typeface="Consolas" panose="020B0609020204030204" pitchFamily="49" charset="0"/>
                        </a:rPr>
                        <a:t>Target</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31.      </a:t>
                      </a:r>
                      <a:r>
                        <a:rPr lang="en-US" sz="1800" b="0" kern="1200" dirty="0">
                          <a:solidFill>
                            <a:schemeClr val="accent5">
                              <a:lumMod val="75000"/>
                            </a:schemeClr>
                          </a:solidFill>
                          <a:effectLst/>
                          <a:latin typeface="Consolas" panose="020B0609020204030204" pitchFamily="49" charset="0"/>
                        </a:rPr>
                        <a:t>return </a:t>
                      </a:r>
                      <a:r>
                        <a:rPr lang="en-US" sz="1800" b="0" kern="1200" dirty="0">
                          <a:solidFill>
                            <a:schemeClr val="tx1">
                              <a:lumMod val="95000"/>
                              <a:lumOff val="5000"/>
                            </a:schemeClr>
                          </a:solidFill>
                          <a:effectLst/>
                          <a:latin typeface="Consolas" panose="020B0609020204030204" pitchFamily="49" charset="0"/>
                        </a:rPr>
                        <a:t>[</a:t>
                      </a:r>
                      <a:r>
                        <a:rPr lang="en-US" sz="1800" b="0" kern="1200" dirty="0" err="1">
                          <a:solidFill>
                            <a:srgbClr val="7030A0"/>
                          </a:solidFill>
                          <a:effectLst/>
                          <a:latin typeface="Consolas" panose="020B0609020204030204" pitchFamily="49" charset="0"/>
                        </a:rPr>
                        <a:t>self</a:t>
                      </a:r>
                      <a:r>
                        <a:rPr lang="en-US" sz="1800" b="0" kern="1200" dirty="0" err="1">
                          <a:solidFill>
                            <a:schemeClr val="tx1">
                              <a:lumMod val="95000"/>
                              <a:lumOff val="5000"/>
                            </a:schemeClr>
                          </a:solidFill>
                          <a:effectLst/>
                          <a:latin typeface="Consolas" panose="020B0609020204030204" pitchFamily="49" charset="0"/>
                        </a:rPr>
                        <a:t>.</a:t>
                      </a:r>
                      <a:r>
                        <a:rPr lang="en-US" sz="1800" b="0" kern="1200" dirty="0" err="1">
                          <a:solidFill>
                            <a:srgbClr val="7030A0"/>
                          </a:solidFill>
                          <a:effectLst/>
                          <a:latin typeface="Consolas" panose="020B0609020204030204" pitchFamily="49" charset="0"/>
                        </a:rPr>
                        <a:t>Gene_Mutation</a:t>
                      </a:r>
                      <a:r>
                        <a:rPr lang="en-US" sz="1800" b="0" kern="1200" dirty="0">
                          <a:solidFill>
                            <a:schemeClr val="tx1">
                              <a:lumMod val="95000"/>
                              <a:lumOff val="5000"/>
                            </a:schemeClr>
                          </a:solidFill>
                          <a:effectLst/>
                          <a:latin typeface="Consolas" panose="020B0609020204030204" pitchFamily="49" charset="0"/>
                        </a:rPr>
                        <a:t>() </a:t>
                      </a:r>
                      <a:r>
                        <a:rPr lang="en-US" sz="1800" b="0" kern="1200" dirty="0">
                          <a:solidFill>
                            <a:schemeClr val="accent5">
                              <a:lumMod val="75000"/>
                            </a:schemeClr>
                          </a:solidFill>
                          <a:effectLst/>
                          <a:latin typeface="Consolas" panose="020B0609020204030204" pitchFamily="49" charset="0"/>
                        </a:rPr>
                        <a:t>for</a:t>
                      </a:r>
                      <a:r>
                        <a:rPr lang="en-US" sz="1800" b="0" kern="1200" dirty="0">
                          <a:solidFill>
                            <a:schemeClr val="tx1">
                              <a:lumMod val="95000"/>
                              <a:lumOff val="5000"/>
                            </a:schemeClr>
                          </a:solidFill>
                          <a:effectLst/>
                          <a:latin typeface="Consolas" panose="020B0609020204030204" pitchFamily="49" charset="0"/>
                        </a:rPr>
                        <a:t> _ </a:t>
                      </a:r>
                      <a:r>
                        <a:rPr lang="en-US" sz="1800" b="0" kern="1200" dirty="0">
                          <a:solidFill>
                            <a:schemeClr val="accent5">
                              <a:lumMod val="75000"/>
                            </a:schemeClr>
                          </a:solidFill>
                          <a:effectLst/>
                          <a:latin typeface="Consolas" panose="020B0609020204030204" pitchFamily="49" charset="0"/>
                        </a:rPr>
                        <a:t>in</a:t>
                      </a:r>
                      <a:r>
                        <a:rPr lang="en-US" sz="1800" b="0" kern="1200" dirty="0">
                          <a:solidFill>
                            <a:schemeClr val="tx1">
                              <a:lumMod val="95000"/>
                              <a:lumOff val="5000"/>
                            </a:schemeClr>
                          </a:solidFill>
                          <a:effectLst/>
                          <a:latin typeface="Consolas" panose="020B0609020204030204" pitchFamily="49" charset="0"/>
                        </a:rPr>
                        <a:t> range(</a:t>
                      </a:r>
                      <a:r>
                        <a:rPr lang="en-US" sz="1800" b="0" kern="1200" dirty="0" err="1">
                          <a:solidFill>
                            <a:srgbClr val="7030A0"/>
                          </a:solidFill>
                          <a:effectLst/>
                          <a:latin typeface="Consolas" panose="020B0609020204030204" pitchFamily="49" charset="0"/>
                        </a:rPr>
                        <a:t>Chromosome_Len</a:t>
                      </a:r>
                      <a:r>
                        <a:rPr lang="en-US" sz="1800" b="0" kern="1200" dirty="0">
                          <a:solidFill>
                            <a:schemeClr val="tx1">
                              <a:lumMod val="95000"/>
                              <a:lumOff val="5000"/>
                            </a:schemeClr>
                          </a:solidFill>
                          <a:effectLst/>
                          <a:latin typeface="Consolas" panose="020B0609020204030204" pitchFamily="49" charset="0"/>
                        </a:rPr>
                        <a:t>)]</a:t>
                      </a:r>
                      <a:endParaRPr lang="en-US" sz="1800" b="0" kern="1200" dirty="0">
                        <a:solidFill>
                          <a:schemeClr val="tx1">
                            <a:lumMod val="95000"/>
                            <a:lumOff val="5000"/>
                          </a:schemeClr>
                        </a:solidFill>
                        <a:effectLst/>
                        <a:latin typeface="Consolas" panose="020B0609020204030204" pitchFamily="49" charset="0"/>
                        <a:ea typeface="+mn-ea"/>
                        <a:cs typeface="+mn-cs"/>
                      </a:endParaRP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5" y="953278"/>
            <a:ext cx="4272675" cy="527892"/>
          </a:xfrm>
          <a:prstGeom prst="rect">
            <a:avLst/>
          </a:prstGeom>
          <a:noFill/>
        </p:spPr>
        <p:txBody>
          <a:bodyPr wrap="square" rtlCol="0">
            <a:noAutofit/>
          </a:bodyPr>
          <a:lstStyle/>
          <a:p>
            <a:pPr marL="457200" indent="-457200">
              <a:buFont typeface="+mj-lt"/>
              <a:buAutoNum type="arabicPeriod" startAt="4"/>
            </a:pPr>
            <a:r>
              <a:rPr lang="vi-VN" altLang="en-US" sz="2400" b="1" dirty="0">
                <a:latin typeface="Times New Roman" panose="02020603050405020304" charset="0"/>
                <a:cs typeface="Times New Roman" panose="02020603050405020304" charset="0"/>
                <a:sym typeface="+mn-ea"/>
              </a:rPr>
              <a:t>Xây xựng quần thể từ chuỗi</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extLst>
              <p:ext uri="{D42A27DB-BD31-4B8C-83A1-F6EECF244321}">
                <p14:modId xmlns:p14="http://schemas.microsoft.com/office/powerpoint/2010/main" val="3970762981"/>
              </p:ext>
            </p:extLst>
          </p:nvPr>
        </p:nvGraphicFramePr>
        <p:xfrm>
          <a:off x="795337" y="1664193"/>
          <a:ext cx="8128000" cy="2557399"/>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tx1">
                              <a:lumMod val="95000"/>
                              <a:lumOff val="5000"/>
                            </a:schemeClr>
                          </a:solidFill>
                          <a:effectLst/>
                          <a:latin typeface="Consolas" panose="020B0609020204030204" pitchFamily="49" charset="0"/>
                        </a:rPr>
                        <a:t>9.  </a:t>
                      </a:r>
                      <a:r>
                        <a:rPr lang="en-US" sz="1800" b="0" kern="1200" dirty="0">
                          <a:solidFill>
                            <a:schemeClr val="accent6">
                              <a:lumMod val="75000"/>
                            </a:schemeClr>
                          </a:solidFill>
                          <a:effectLst/>
                          <a:latin typeface="Consolas" panose="020B0609020204030204" pitchFamily="49" charset="0"/>
                        </a:rPr>
                        <a:t># </a:t>
                      </a:r>
                      <a:r>
                        <a:rPr lang="en-US" sz="1800" b="0" kern="1200" dirty="0" err="1">
                          <a:solidFill>
                            <a:schemeClr val="accent6">
                              <a:lumMod val="75000"/>
                            </a:schemeClr>
                          </a:solidFill>
                          <a:effectLst/>
                          <a:latin typeface="Consolas" panose="020B0609020204030204" pitchFamily="49" charset="0"/>
                        </a:rPr>
                        <a:t>Initiialization</a:t>
                      </a:r>
                      <a:endParaRPr lang="en-US" sz="1800" b="0" kern="1200" dirty="0">
                        <a:solidFill>
                          <a:schemeClr val="accent6">
                            <a:lumMod val="75000"/>
                          </a:schemeClr>
                        </a:solidFill>
                        <a:effectLst/>
                        <a:latin typeface="Consolas" panose="020B0609020204030204" pitchFamily="49" charset="0"/>
                      </a:endParaRPr>
                    </a:p>
                    <a:p>
                      <a:pPr>
                        <a:lnSpc>
                          <a:spcPct val="130000"/>
                        </a:lnSpc>
                      </a:pPr>
                      <a:r>
                        <a:rPr lang="en-US" sz="1800" b="0" kern="1200" dirty="0">
                          <a:solidFill>
                            <a:schemeClr val="tx1">
                              <a:lumMod val="95000"/>
                              <a:lumOff val="5000"/>
                            </a:schemeClr>
                          </a:solidFill>
                          <a:effectLst/>
                          <a:latin typeface="Consolas" panose="020B0609020204030204" pitchFamily="49" charset="0"/>
                        </a:rPr>
                        <a:t>10. </a:t>
                      </a:r>
                      <a:r>
                        <a:rPr lang="en-US" sz="1800" b="0" kern="1200" dirty="0">
                          <a:solidFill>
                            <a:schemeClr val="accent5">
                              <a:lumMod val="75000"/>
                            </a:schemeClr>
                          </a:solidFill>
                          <a:effectLst/>
                          <a:latin typeface="Consolas" panose="020B0609020204030204" pitchFamily="49" charset="0"/>
                        </a:rPr>
                        <a:t>for</a:t>
                      </a:r>
                      <a:r>
                        <a:rPr lang="en-US" sz="1800" b="0" kern="1200" dirty="0">
                          <a:solidFill>
                            <a:schemeClr val="tx1">
                              <a:lumMod val="95000"/>
                              <a:lumOff val="5000"/>
                            </a:schemeClr>
                          </a:solidFill>
                          <a:effectLst/>
                          <a:latin typeface="Consolas" panose="020B0609020204030204" pitchFamily="49" charset="0"/>
                        </a:rPr>
                        <a:t> _ </a:t>
                      </a:r>
                      <a:r>
                        <a:rPr lang="en-US" sz="1800" b="0" kern="1200" dirty="0">
                          <a:solidFill>
                            <a:schemeClr val="accent5">
                              <a:lumMod val="75000"/>
                            </a:schemeClr>
                          </a:solidFill>
                          <a:effectLst/>
                          <a:latin typeface="Consolas" panose="020B0609020204030204" pitchFamily="49" charset="0"/>
                        </a:rPr>
                        <a:t>in</a:t>
                      </a:r>
                      <a:r>
                        <a:rPr lang="en-US" sz="1800" b="0" kern="1200" dirty="0">
                          <a:solidFill>
                            <a:schemeClr val="tx1">
                              <a:lumMod val="95000"/>
                              <a:lumOff val="5000"/>
                            </a:schemeClr>
                          </a:solidFill>
                          <a:effectLst/>
                          <a:latin typeface="Consolas" panose="020B0609020204030204" pitchFamily="49" charset="0"/>
                        </a:rPr>
                        <a:t> range(</a:t>
                      </a:r>
                      <a:r>
                        <a:rPr lang="en-US" sz="1800" b="0" kern="1200" dirty="0" err="1">
                          <a:solidFill>
                            <a:srgbClr val="7030A0"/>
                          </a:solidFill>
                          <a:effectLst/>
                          <a:latin typeface="Consolas" panose="020B0609020204030204" pitchFamily="49" charset="0"/>
                        </a:rPr>
                        <a:t>Population_Size</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11.     </a:t>
                      </a:r>
                      <a:r>
                        <a:rPr lang="en-US" sz="1800" b="0" kern="1200" dirty="0">
                          <a:solidFill>
                            <a:schemeClr val="accent6">
                              <a:lumMod val="75000"/>
                            </a:schemeClr>
                          </a:solidFill>
                          <a:effectLst/>
                          <a:latin typeface="Consolas" panose="020B0609020204030204" pitchFamily="49" charset="0"/>
                        </a:rPr>
                        <a:t># Call the function "</a:t>
                      </a:r>
                      <a:r>
                        <a:rPr lang="en-US" sz="1800" b="0" kern="1200" dirty="0" err="1">
                          <a:solidFill>
                            <a:schemeClr val="accent6">
                              <a:lumMod val="75000"/>
                            </a:schemeClr>
                          </a:solidFill>
                          <a:effectLst/>
                          <a:latin typeface="Consolas" panose="020B0609020204030204" pitchFamily="49" charset="0"/>
                        </a:rPr>
                        <a:t>Create_Chromosome</a:t>
                      </a:r>
                      <a:r>
                        <a:rPr lang="en-US" sz="1800" b="0" kern="1200" dirty="0">
                          <a:solidFill>
                            <a:schemeClr val="accent6">
                              <a:lumMod val="75000"/>
                            </a:schemeClr>
                          </a:solidFill>
                          <a:effectLst/>
                          <a:latin typeface="Consolas" panose="020B0609020204030204" pitchFamily="49" charset="0"/>
                        </a:rPr>
                        <a:t>" to create chromosomes</a:t>
                      </a:r>
                    </a:p>
                    <a:p>
                      <a:pPr>
                        <a:lnSpc>
                          <a:spcPct val="130000"/>
                        </a:lnSpc>
                      </a:pPr>
                      <a:r>
                        <a:rPr lang="en-US" sz="1800" b="0" kern="1200" dirty="0">
                          <a:solidFill>
                            <a:schemeClr val="tx1">
                              <a:lumMod val="95000"/>
                              <a:lumOff val="5000"/>
                            </a:schemeClr>
                          </a:solidFill>
                          <a:effectLst/>
                          <a:latin typeface="Consolas" panose="020B0609020204030204" pitchFamily="49" charset="0"/>
                        </a:rPr>
                        <a:t>12.     </a:t>
                      </a:r>
                      <a:r>
                        <a:rPr lang="en-US" sz="1800" b="0" kern="1200" dirty="0">
                          <a:solidFill>
                            <a:srgbClr val="7030A0"/>
                          </a:solidFill>
                          <a:effectLst/>
                          <a:latin typeface="Consolas" panose="020B0609020204030204" pitchFamily="49" charset="0"/>
                        </a:rPr>
                        <a:t>Chromosome</a:t>
                      </a:r>
                      <a:r>
                        <a:rPr lang="en-US" sz="1800" b="0" kern="1200" dirty="0">
                          <a:solidFill>
                            <a:schemeClr val="tx1">
                              <a:lumMod val="95000"/>
                              <a:lumOff val="5000"/>
                            </a:schemeClr>
                          </a:solidFill>
                          <a:effectLst/>
                          <a:latin typeface="Consolas" panose="020B0609020204030204" pitchFamily="49" charset="0"/>
                        </a:rPr>
                        <a:t> = </a:t>
                      </a:r>
                      <a:r>
                        <a:rPr lang="en-US" sz="1800" b="0" kern="1200" dirty="0" err="1">
                          <a:solidFill>
                            <a:srgbClr val="7030A0"/>
                          </a:solidFill>
                          <a:effectLst/>
                          <a:latin typeface="Consolas" panose="020B0609020204030204" pitchFamily="49" charset="0"/>
                        </a:rPr>
                        <a:t>Individual</a:t>
                      </a:r>
                      <a:r>
                        <a:rPr lang="en-US" sz="1800" b="0" kern="1200" dirty="0" err="1">
                          <a:solidFill>
                            <a:schemeClr val="tx1">
                              <a:lumMod val="95000"/>
                              <a:lumOff val="5000"/>
                            </a:schemeClr>
                          </a:solidFill>
                          <a:effectLst/>
                          <a:latin typeface="Consolas" panose="020B0609020204030204" pitchFamily="49" charset="0"/>
                        </a:rPr>
                        <a:t>.</a:t>
                      </a:r>
                      <a:r>
                        <a:rPr lang="en-US" sz="1800" b="0" kern="1200" dirty="0" err="1">
                          <a:solidFill>
                            <a:srgbClr val="7030A0"/>
                          </a:solidFill>
                          <a:effectLst/>
                          <a:latin typeface="Consolas" panose="020B0609020204030204" pitchFamily="49" charset="0"/>
                        </a:rPr>
                        <a:t>Create_Chromosome</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13.     </a:t>
                      </a:r>
                      <a:r>
                        <a:rPr lang="en-US" sz="1800" b="0" kern="1200" dirty="0">
                          <a:solidFill>
                            <a:schemeClr val="accent6">
                              <a:lumMod val="75000"/>
                            </a:schemeClr>
                          </a:solidFill>
                          <a:effectLst/>
                          <a:latin typeface="Consolas" panose="020B0609020204030204" pitchFamily="49" charset="0"/>
                        </a:rPr>
                        <a:t># Add chromosomes to the "Population" array</a:t>
                      </a:r>
                    </a:p>
                    <a:p>
                      <a:pPr>
                        <a:lnSpc>
                          <a:spcPct val="130000"/>
                        </a:lnSpc>
                      </a:pPr>
                      <a:r>
                        <a:rPr lang="en-US" sz="1800" b="0" kern="1200" dirty="0">
                          <a:solidFill>
                            <a:schemeClr val="tx1">
                              <a:lumMod val="95000"/>
                              <a:lumOff val="5000"/>
                            </a:schemeClr>
                          </a:solidFill>
                          <a:effectLst/>
                          <a:latin typeface="Consolas" panose="020B0609020204030204" pitchFamily="49" charset="0"/>
                        </a:rPr>
                        <a:t>14.     </a:t>
                      </a:r>
                      <a:r>
                        <a:rPr lang="en-US" sz="1800" b="0" kern="1200" dirty="0" err="1">
                          <a:solidFill>
                            <a:srgbClr val="7030A0"/>
                          </a:solidFill>
                          <a:effectLst/>
                          <a:latin typeface="Consolas" panose="020B0609020204030204" pitchFamily="49" charset="0"/>
                        </a:rPr>
                        <a:t>Population</a:t>
                      </a:r>
                      <a:r>
                        <a:rPr lang="en-US" sz="1800" b="0" kern="1200" dirty="0" err="1">
                          <a:solidFill>
                            <a:schemeClr val="tx1">
                              <a:lumMod val="95000"/>
                              <a:lumOff val="5000"/>
                            </a:schemeClr>
                          </a:solidFill>
                          <a:effectLst/>
                          <a:latin typeface="Consolas" panose="020B0609020204030204" pitchFamily="49" charset="0"/>
                        </a:rPr>
                        <a:t>.append</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rgbClr val="7030A0"/>
                          </a:solidFill>
                          <a:effectLst/>
                          <a:latin typeface="Consolas" panose="020B0609020204030204" pitchFamily="49" charset="0"/>
                        </a:rPr>
                        <a:t>Individual</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rgbClr val="7030A0"/>
                          </a:solidFill>
                          <a:effectLst/>
                          <a:latin typeface="Consolas" panose="020B0609020204030204" pitchFamily="49" charset="0"/>
                        </a:rPr>
                        <a:t>Chromosome</a:t>
                      </a:r>
                      <a:r>
                        <a:rPr lang="en-US" sz="1800" b="0" kern="1200" dirty="0">
                          <a:solidFill>
                            <a:schemeClr val="tx1">
                              <a:lumMod val="95000"/>
                              <a:lumOff val="5000"/>
                            </a:schemeClr>
                          </a:solidFill>
                          <a:effectLst/>
                          <a:latin typeface="Consolas" panose="020B0609020204030204" pitchFamily="49" charset="0"/>
                        </a:rPr>
                        <a:t>))</a:t>
                      </a:r>
                      <a:endParaRPr lang="en-US" sz="1800" b="0" kern="1200" dirty="0">
                        <a:solidFill>
                          <a:schemeClr val="tx1">
                            <a:lumMod val="95000"/>
                            <a:lumOff val="5000"/>
                          </a:schemeClr>
                        </a:solidFill>
                        <a:effectLst/>
                        <a:latin typeface="Consolas" panose="020B0609020204030204" pitchFamily="49" charset="0"/>
                        <a:ea typeface="+mn-ea"/>
                        <a:cs typeface="+mn-cs"/>
                      </a:endParaRP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5" y="953278"/>
            <a:ext cx="5997958" cy="527892"/>
          </a:xfrm>
          <a:prstGeom prst="rect">
            <a:avLst/>
          </a:prstGeom>
          <a:noFill/>
        </p:spPr>
        <p:txBody>
          <a:bodyPr wrap="square" rtlCol="0">
            <a:noAutofit/>
          </a:bodyPr>
          <a:lstStyle/>
          <a:p>
            <a:pPr marL="457200" indent="-457200">
              <a:buFont typeface="+mj-lt"/>
              <a:buAutoNum type="arabicPeriod" startAt="5"/>
            </a:pPr>
            <a:r>
              <a:rPr lang="vi-VN" altLang="en-US" sz="2400" b="1" dirty="0">
                <a:latin typeface="Times New Roman" panose="02020603050405020304" charset="0"/>
                <a:cs typeface="Times New Roman" panose="02020603050405020304" charset="0"/>
                <a:sym typeface="+mn-ea"/>
              </a:rPr>
              <a:t>Ứng dụng phương pháp Absolute Fitness</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nvGraphicFramePr>
        <p:xfrm>
          <a:off x="795337" y="1540582"/>
          <a:ext cx="8128000" cy="3627247"/>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tx1">
                              <a:lumMod val="95000"/>
                              <a:lumOff val="5000"/>
                            </a:schemeClr>
                          </a:solidFill>
                          <a:effectLst/>
                          <a:latin typeface="Consolas" panose="020B0609020204030204" pitchFamily="49" charset="0"/>
                        </a:rPr>
                        <a:t>50. </a:t>
                      </a:r>
                      <a:r>
                        <a:rPr lang="en-US" sz="1800" b="0" kern="1200" dirty="0">
                          <a:solidFill>
                            <a:schemeClr val="accent6">
                              <a:lumMod val="75000"/>
                            </a:schemeClr>
                          </a:solidFill>
                          <a:effectLst/>
                          <a:latin typeface="Consolas" panose="020B0609020204030204" pitchFamily="49" charset="0"/>
                        </a:rPr>
                        <a:t># Evaluate the fitness of the chromosome, compared to the target sequence</a:t>
                      </a:r>
                    </a:p>
                    <a:p>
                      <a:pPr>
                        <a:lnSpc>
                          <a:spcPct val="130000"/>
                        </a:lnSpc>
                      </a:pPr>
                      <a:r>
                        <a:rPr lang="en-US" sz="1800" b="0" kern="1200" dirty="0">
                          <a:solidFill>
                            <a:schemeClr val="tx1">
                              <a:lumMod val="95000"/>
                              <a:lumOff val="5000"/>
                            </a:schemeClr>
                          </a:solidFill>
                          <a:effectLst/>
                          <a:latin typeface="Consolas" panose="020B0609020204030204" pitchFamily="49" charset="0"/>
                        </a:rPr>
                        <a:t>51. </a:t>
                      </a:r>
                      <a:r>
                        <a:rPr lang="en-US" sz="1800" b="0" kern="1200" dirty="0">
                          <a:solidFill>
                            <a:schemeClr val="accent5">
                              <a:lumMod val="75000"/>
                            </a:schemeClr>
                          </a:solidFill>
                          <a:effectLst/>
                          <a:latin typeface="Consolas" panose="020B0609020204030204" pitchFamily="49" charset="0"/>
                        </a:rPr>
                        <a:t>def</a:t>
                      </a:r>
                      <a:r>
                        <a:rPr lang="en-US" sz="1800" b="0" kern="1200" dirty="0">
                          <a:solidFill>
                            <a:schemeClr val="tx1">
                              <a:lumMod val="95000"/>
                              <a:lumOff val="5000"/>
                            </a:schemeClr>
                          </a:solidFill>
                          <a:effectLst/>
                          <a:latin typeface="Consolas" panose="020B0609020204030204" pitchFamily="49" charset="0"/>
                        </a:rPr>
                        <a:t> Fitness(</a:t>
                      </a:r>
                      <a:r>
                        <a:rPr lang="en-US" sz="1800" b="0" kern="1200" dirty="0">
                          <a:solidFill>
                            <a:schemeClr val="accent5">
                              <a:lumMod val="75000"/>
                            </a:schemeClr>
                          </a:solidFill>
                          <a:effectLst/>
                          <a:latin typeface="Consolas" panose="020B0609020204030204" pitchFamily="49" charset="0"/>
                        </a:rPr>
                        <a:t>self</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52.     </a:t>
                      </a:r>
                      <a:r>
                        <a:rPr lang="en-US" sz="1800" b="0" kern="1200" dirty="0">
                          <a:solidFill>
                            <a:schemeClr val="accent5">
                              <a:lumMod val="75000"/>
                            </a:schemeClr>
                          </a:solidFill>
                          <a:effectLst/>
                          <a:latin typeface="Consolas" panose="020B0609020204030204" pitchFamily="49" charset="0"/>
                        </a:rPr>
                        <a:t>global</a:t>
                      </a:r>
                      <a:r>
                        <a:rPr lang="en-US" sz="1800" b="0" kern="1200" dirty="0">
                          <a:solidFill>
                            <a:schemeClr val="tx1">
                              <a:lumMod val="95000"/>
                              <a:lumOff val="5000"/>
                            </a:schemeClr>
                          </a:solidFill>
                          <a:effectLst/>
                          <a:latin typeface="Consolas" panose="020B0609020204030204" pitchFamily="49" charset="0"/>
                        </a:rPr>
                        <a:t> Target</a:t>
                      </a:r>
                    </a:p>
                    <a:p>
                      <a:pPr>
                        <a:lnSpc>
                          <a:spcPct val="130000"/>
                        </a:lnSpc>
                      </a:pPr>
                      <a:r>
                        <a:rPr lang="en-US" sz="1800" b="0" kern="1200" dirty="0">
                          <a:solidFill>
                            <a:schemeClr val="tx1">
                              <a:lumMod val="95000"/>
                              <a:lumOff val="5000"/>
                            </a:schemeClr>
                          </a:solidFill>
                          <a:effectLst/>
                          <a:latin typeface="Consolas" panose="020B0609020204030204" pitchFamily="49" charset="0"/>
                        </a:rPr>
                        <a:t>53.     fitness = </a:t>
                      </a:r>
                      <a:r>
                        <a:rPr lang="en-US" sz="1800" b="0" kern="1200" dirty="0">
                          <a:solidFill>
                            <a:schemeClr val="accent2">
                              <a:lumMod val="75000"/>
                            </a:schemeClr>
                          </a:solidFill>
                          <a:effectLst/>
                          <a:latin typeface="Consolas" panose="020B0609020204030204" pitchFamily="49" charset="0"/>
                        </a:rPr>
                        <a:t>0</a:t>
                      </a:r>
                    </a:p>
                    <a:p>
                      <a:pPr>
                        <a:lnSpc>
                          <a:spcPct val="130000"/>
                        </a:lnSpc>
                      </a:pPr>
                      <a:r>
                        <a:rPr lang="en-US" sz="1800" b="0" kern="1200" dirty="0">
                          <a:solidFill>
                            <a:schemeClr val="tx1">
                              <a:lumMod val="95000"/>
                              <a:lumOff val="5000"/>
                            </a:schemeClr>
                          </a:solidFill>
                          <a:effectLst/>
                          <a:latin typeface="Consolas" panose="020B0609020204030204" pitchFamily="49" charset="0"/>
                        </a:rPr>
                        <a:t>54.     </a:t>
                      </a:r>
                      <a:r>
                        <a:rPr lang="en-US" sz="1800" b="0" kern="1200" dirty="0">
                          <a:solidFill>
                            <a:schemeClr val="accent5">
                              <a:lumMod val="75000"/>
                            </a:schemeClr>
                          </a:solidFill>
                          <a:effectLst/>
                          <a:latin typeface="Consolas" panose="020B0609020204030204" pitchFamily="49" charset="0"/>
                        </a:rPr>
                        <a:t>for</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chemeClr val="tx1">
                              <a:lumMod val="95000"/>
                              <a:lumOff val="5000"/>
                            </a:schemeClr>
                          </a:solidFill>
                          <a:effectLst/>
                          <a:latin typeface="Consolas" panose="020B0609020204030204" pitchFamily="49" charset="0"/>
                        </a:rPr>
                        <a:t>fitness_Chromosome</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chemeClr val="tx1">
                              <a:lumMod val="95000"/>
                              <a:lumOff val="5000"/>
                            </a:schemeClr>
                          </a:solidFill>
                          <a:effectLst/>
                          <a:latin typeface="Consolas" panose="020B0609020204030204" pitchFamily="49" charset="0"/>
                        </a:rPr>
                        <a:t>fitness_Target</a:t>
                      </a:r>
                      <a:r>
                        <a:rPr lang="en-US" sz="1800" b="0" kern="1200" dirty="0">
                          <a:solidFill>
                            <a:schemeClr val="tx1">
                              <a:lumMod val="95000"/>
                              <a:lumOff val="5000"/>
                            </a:schemeClr>
                          </a:solidFill>
                          <a:effectLst/>
                          <a:latin typeface="Consolas" panose="020B0609020204030204" pitchFamily="49" charset="0"/>
                        </a:rPr>
                        <a:t> </a:t>
                      </a:r>
                      <a:r>
                        <a:rPr lang="en-US" sz="1800" b="0" kern="1200" dirty="0">
                          <a:solidFill>
                            <a:schemeClr val="accent5">
                              <a:lumMod val="75000"/>
                            </a:schemeClr>
                          </a:solidFill>
                          <a:effectLst/>
                          <a:latin typeface="Consolas" panose="020B0609020204030204" pitchFamily="49" charset="0"/>
                        </a:rPr>
                        <a:t>in</a:t>
                      </a:r>
                      <a:r>
                        <a:rPr lang="en-US" sz="1800" b="0" kern="1200" dirty="0">
                          <a:solidFill>
                            <a:schemeClr val="tx1">
                              <a:lumMod val="95000"/>
                              <a:lumOff val="5000"/>
                            </a:schemeClr>
                          </a:solidFill>
                          <a:effectLst/>
                          <a:latin typeface="Consolas" panose="020B0609020204030204" pitchFamily="49" charset="0"/>
                        </a:rPr>
                        <a:t> zip(</a:t>
                      </a:r>
                      <a:r>
                        <a:rPr lang="en-US" sz="1800" b="0" kern="1200" dirty="0" err="1">
                          <a:solidFill>
                            <a:schemeClr val="accent5">
                              <a:lumMod val="75000"/>
                            </a:schemeClr>
                          </a:solidFill>
                          <a:effectLst/>
                          <a:latin typeface="Consolas" panose="020B0609020204030204" pitchFamily="49" charset="0"/>
                        </a:rPr>
                        <a:t>self</a:t>
                      </a:r>
                      <a:r>
                        <a:rPr lang="en-US" sz="1800" b="0" kern="1200" dirty="0" err="1">
                          <a:solidFill>
                            <a:schemeClr val="tx1">
                              <a:lumMod val="95000"/>
                              <a:lumOff val="5000"/>
                            </a:schemeClr>
                          </a:solidFill>
                          <a:effectLst/>
                          <a:latin typeface="Consolas" panose="020B0609020204030204" pitchFamily="49" charset="0"/>
                        </a:rPr>
                        <a:t>.chromosome</a:t>
                      </a:r>
                      <a:r>
                        <a:rPr lang="en-US" sz="1800" b="0" kern="1200" dirty="0">
                          <a:solidFill>
                            <a:schemeClr val="tx1">
                              <a:lumMod val="95000"/>
                              <a:lumOff val="5000"/>
                            </a:schemeClr>
                          </a:solidFill>
                          <a:effectLst/>
                          <a:latin typeface="Consolas" panose="020B0609020204030204" pitchFamily="49" charset="0"/>
                        </a:rPr>
                        <a:t>, Target):</a:t>
                      </a:r>
                    </a:p>
                    <a:p>
                      <a:pPr>
                        <a:lnSpc>
                          <a:spcPct val="130000"/>
                        </a:lnSpc>
                      </a:pPr>
                      <a:r>
                        <a:rPr lang="en-US" sz="1800" b="0" kern="1200" dirty="0">
                          <a:solidFill>
                            <a:schemeClr val="tx1">
                              <a:lumMod val="95000"/>
                              <a:lumOff val="5000"/>
                            </a:schemeClr>
                          </a:solidFill>
                          <a:effectLst/>
                          <a:latin typeface="Consolas" panose="020B0609020204030204" pitchFamily="49" charset="0"/>
                        </a:rPr>
                        <a:t>55.         </a:t>
                      </a:r>
                      <a:r>
                        <a:rPr lang="en-US" sz="1800" b="0" kern="1200" dirty="0">
                          <a:solidFill>
                            <a:schemeClr val="accent5">
                              <a:lumMod val="75000"/>
                            </a:schemeClr>
                          </a:solidFill>
                          <a:effectLst/>
                          <a:latin typeface="Consolas" panose="020B0609020204030204" pitchFamily="49" charset="0"/>
                        </a:rPr>
                        <a:t>if </a:t>
                      </a:r>
                      <a:r>
                        <a:rPr lang="en-US" sz="1800" b="0" kern="1200" dirty="0" err="1">
                          <a:solidFill>
                            <a:schemeClr val="tx1">
                              <a:lumMod val="95000"/>
                              <a:lumOff val="5000"/>
                            </a:schemeClr>
                          </a:solidFill>
                          <a:effectLst/>
                          <a:latin typeface="Consolas" panose="020B0609020204030204" pitchFamily="49" charset="0"/>
                        </a:rPr>
                        <a:t>fitness_Chromosome</a:t>
                      </a:r>
                      <a:r>
                        <a:rPr lang="en-US" sz="1800" b="0" kern="1200" dirty="0">
                          <a:solidFill>
                            <a:schemeClr val="tx1">
                              <a:lumMod val="95000"/>
                              <a:lumOff val="5000"/>
                            </a:schemeClr>
                          </a:solidFill>
                          <a:effectLst/>
                          <a:latin typeface="Consolas" panose="020B0609020204030204" pitchFamily="49" charset="0"/>
                        </a:rPr>
                        <a:t> != </a:t>
                      </a:r>
                      <a:r>
                        <a:rPr lang="en-US" sz="1800" b="0" kern="1200" dirty="0" err="1">
                          <a:solidFill>
                            <a:schemeClr val="tx1">
                              <a:lumMod val="95000"/>
                              <a:lumOff val="5000"/>
                            </a:schemeClr>
                          </a:solidFill>
                          <a:effectLst/>
                          <a:latin typeface="Consolas" panose="020B0609020204030204" pitchFamily="49" charset="0"/>
                        </a:rPr>
                        <a:t>fitness_Target</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56.             fitness += </a:t>
                      </a:r>
                      <a:r>
                        <a:rPr lang="en-US" sz="1800" b="0" kern="1200" dirty="0">
                          <a:solidFill>
                            <a:schemeClr val="accent2">
                              <a:lumMod val="75000"/>
                            </a:schemeClr>
                          </a:solidFill>
                          <a:effectLst/>
                          <a:latin typeface="Consolas" panose="020B0609020204030204" pitchFamily="49" charset="0"/>
                        </a:rPr>
                        <a:t>1</a:t>
                      </a:r>
                    </a:p>
                    <a:p>
                      <a:pPr>
                        <a:lnSpc>
                          <a:spcPct val="130000"/>
                        </a:lnSpc>
                      </a:pPr>
                      <a:r>
                        <a:rPr lang="en-US" sz="1800" b="0" kern="1200" dirty="0">
                          <a:solidFill>
                            <a:schemeClr val="tx1">
                              <a:lumMod val="95000"/>
                              <a:lumOff val="5000"/>
                            </a:schemeClr>
                          </a:solidFill>
                          <a:effectLst/>
                          <a:latin typeface="Consolas" panose="020B0609020204030204" pitchFamily="49" charset="0"/>
                        </a:rPr>
                        <a:t>57.       </a:t>
                      </a:r>
                      <a:r>
                        <a:rPr lang="en-US" sz="1800" b="0" kern="1200" dirty="0">
                          <a:solidFill>
                            <a:schemeClr val="accent5">
                              <a:lumMod val="75000"/>
                            </a:schemeClr>
                          </a:solidFill>
                          <a:effectLst/>
                          <a:latin typeface="Consolas" panose="020B0609020204030204" pitchFamily="49" charset="0"/>
                        </a:rPr>
                        <a:t>return </a:t>
                      </a:r>
                      <a:r>
                        <a:rPr lang="en-US" sz="1800" b="0" kern="1200" dirty="0">
                          <a:solidFill>
                            <a:schemeClr val="tx1">
                              <a:lumMod val="95000"/>
                              <a:lumOff val="5000"/>
                            </a:schemeClr>
                          </a:solidFill>
                          <a:effectLst/>
                          <a:latin typeface="Consolas" panose="020B0609020204030204" pitchFamily="49" charset="0"/>
                        </a:rPr>
                        <a:t>fitness</a:t>
                      </a:r>
                      <a:endParaRPr lang="en-US" sz="1800" b="0" kern="1200" dirty="0">
                        <a:solidFill>
                          <a:schemeClr val="tx1">
                            <a:lumMod val="95000"/>
                            <a:lumOff val="5000"/>
                          </a:schemeClr>
                        </a:solidFill>
                        <a:effectLst/>
                        <a:latin typeface="Consolas" panose="020B0609020204030204" pitchFamily="49" charset="0"/>
                        <a:ea typeface="+mn-ea"/>
                        <a:cs typeface="+mn-cs"/>
                      </a:endParaRP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4" y="953278"/>
            <a:ext cx="7222910" cy="527892"/>
          </a:xfrm>
          <a:prstGeom prst="rect">
            <a:avLst/>
          </a:prstGeom>
          <a:noFill/>
        </p:spPr>
        <p:txBody>
          <a:bodyPr wrap="square" rtlCol="0">
            <a:noAutofit/>
          </a:bodyPr>
          <a:lstStyle/>
          <a:p>
            <a:pPr marL="457200" indent="-457200">
              <a:buFont typeface="+mj-lt"/>
              <a:buAutoNum type="arabicPeriod" startAt="6"/>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Rank – Based Selection</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nvGraphicFramePr>
        <p:xfrm>
          <a:off x="795337" y="1482246"/>
          <a:ext cx="8128000"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17. </a:t>
                      </a:r>
                      <a:r>
                        <a:rPr lang="en-US" sz="1800" b="0" kern="1200" dirty="0">
                          <a:solidFill>
                            <a:schemeClr val="accent6">
                              <a:lumMod val="75000"/>
                            </a:schemeClr>
                          </a:solidFill>
                          <a:effectLst/>
                          <a:latin typeface="Consolas" panose="020B0609020204030204" pitchFamily="49" charset="0"/>
                          <a:ea typeface="+mn-ea"/>
                          <a:cs typeface="+mn-cs"/>
                        </a:rPr>
                        <a:t># Sort chromosomes in ascending order based on fitness score</a:t>
                      </a:r>
                    </a:p>
                    <a:p>
                      <a:pPr>
                        <a:lnSpc>
                          <a:spcPct val="130000"/>
                        </a:lnSpc>
                      </a:pPr>
                      <a:r>
                        <a:rPr lang="en-US" sz="1800" b="0" kern="1200" dirty="0">
                          <a:solidFill>
                            <a:schemeClr val="dk1"/>
                          </a:solidFill>
                          <a:effectLst/>
                          <a:latin typeface="Consolas" panose="020B0609020204030204" pitchFamily="49" charset="0"/>
                          <a:ea typeface="+mn-ea"/>
                          <a:cs typeface="+mn-cs"/>
                        </a:rPr>
                        <a:t>18. </a:t>
                      </a:r>
                      <a:r>
                        <a:rPr lang="en-US" sz="1800" b="0" kern="1200" dirty="0">
                          <a:solidFill>
                            <a:srgbClr val="7030A0"/>
                          </a:solidFill>
                          <a:effectLst/>
                          <a:latin typeface="Consolas" panose="020B0609020204030204" pitchFamily="49" charset="0"/>
                          <a:ea typeface="+mn-ea"/>
                          <a:cs typeface="+mn-cs"/>
                        </a:rPr>
                        <a:t>Population </a:t>
                      </a:r>
                      <a:r>
                        <a:rPr lang="en-US" sz="1800" b="0" kern="1200" dirty="0">
                          <a:solidFill>
                            <a:schemeClr val="dk1"/>
                          </a:solidFill>
                          <a:effectLst/>
                          <a:latin typeface="Consolas" panose="020B0609020204030204" pitchFamily="49" charset="0"/>
                          <a:ea typeface="+mn-ea"/>
                          <a:cs typeface="+mn-cs"/>
                        </a:rPr>
                        <a:t>= sorted(</a:t>
                      </a:r>
                      <a:r>
                        <a:rPr lang="en-US" sz="1800" b="0" kern="1200" dirty="0">
                          <a:solidFill>
                            <a:srgbClr val="7030A0"/>
                          </a:solidFill>
                          <a:effectLst/>
                          <a:latin typeface="Consolas" panose="020B0609020204030204" pitchFamily="49" charset="0"/>
                          <a:ea typeface="+mn-ea"/>
                          <a:cs typeface="+mn-cs"/>
                        </a:rPr>
                        <a:t>Population</a:t>
                      </a:r>
                      <a:r>
                        <a:rPr lang="en-US" sz="1800" b="0" kern="1200" dirty="0">
                          <a:solidFill>
                            <a:schemeClr val="dk1"/>
                          </a:solidFill>
                          <a:effectLst/>
                          <a:latin typeface="Consolas" panose="020B0609020204030204" pitchFamily="49" charset="0"/>
                          <a:ea typeface="+mn-ea"/>
                          <a:cs typeface="+mn-cs"/>
                        </a:rPr>
                        <a:t>, key = </a:t>
                      </a:r>
                      <a:r>
                        <a:rPr lang="en-US" sz="1800" b="0" kern="1200" dirty="0">
                          <a:solidFill>
                            <a:schemeClr val="accent5">
                              <a:lumMod val="75000"/>
                            </a:schemeClr>
                          </a:solidFill>
                          <a:effectLst/>
                          <a:latin typeface="Consolas" panose="020B0609020204030204" pitchFamily="49" charset="0"/>
                          <a:ea typeface="+mn-ea"/>
                          <a:cs typeface="+mn-cs"/>
                        </a:rPr>
                        <a:t>lambda</a:t>
                      </a:r>
                      <a:r>
                        <a:rPr lang="en-US" sz="1800" b="0" kern="1200" dirty="0">
                          <a:solidFill>
                            <a:schemeClr val="dk1"/>
                          </a:solidFill>
                          <a:effectLst/>
                          <a:latin typeface="Consolas" panose="020B0609020204030204" pitchFamily="49" charset="0"/>
                          <a:ea typeface="+mn-ea"/>
                          <a:cs typeface="+mn-cs"/>
                        </a:rPr>
                        <a:t> x:x.fitness)</a:t>
                      </a:r>
                    </a:p>
                  </a:txBody>
                  <a:tcPr/>
                </a:tc>
                <a:extLst>
                  <a:ext uri="{0D108BD9-81ED-4DB2-BD59-A6C34878D82A}">
                    <a16:rowId xmlns:a16="http://schemas.microsoft.com/office/drawing/2014/main" val="10000"/>
                  </a:ext>
                </a:extLst>
              </a:tr>
            </a:tbl>
          </a:graphicData>
        </a:graphic>
      </p:graphicFrame>
      <p:sp>
        <p:nvSpPr>
          <p:cNvPr id="5" name="Text Box 2"/>
          <p:cNvSpPr txBox="1"/>
          <p:nvPr/>
        </p:nvSpPr>
        <p:spPr>
          <a:xfrm>
            <a:off x="514984" y="2613181"/>
            <a:ext cx="7222910" cy="527892"/>
          </a:xfrm>
          <a:prstGeom prst="rect">
            <a:avLst/>
          </a:prstGeom>
          <a:noFill/>
        </p:spPr>
        <p:txBody>
          <a:bodyPr wrap="square" rtlCol="0">
            <a:noAutofit/>
          </a:bodyPr>
          <a:lstStyle/>
          <a:p>
            <a:pPr marL="457200" indent="-457200">
              <a:buFont typeface="+mj-lt"/>
              <a:buAutoNum type="arabicPeriod" startAt="7"/>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a:t>
            </a:r>
            <a:r>
              <a:rPr lang="vi-VN" sz="2400" b="1" dirty="0">
                <a:latin typeface="Times New Roman" panose="02020603050405020304" charset="0"/>
                <a:cs typeface="Times New Roman" panose="02020603050405020304" charset="0"/>
              </a:rPr>
              <a:t>Elitist</a:t>
            </a:r>
            <a:r>
              <a:rPr lang="en-US" sz="2400" b="1" dirty="0">
                <a:latin typeface="Times New Roman" panose="02020603050405020304" charset="0"/>
                <a:cs typeface="Times New Roman" panose="02020603050405020304" charset="0"/>
              </a:rPr>
              <a:t> Selection</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6" name="Table 5"/>
          <p:cNvGraphicFramePr>
            <a:graphicFrameLocks noGrp="1"/>
          </p:cNvGraphicFramePr>
          <p:nvPr/>
        </p:nvGraphicFramePr>
        <p:xfrm>
          <a:off x="795337" y="3200158"/>
          <a:ext cx="8128000" cy="3270631"/>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23. </a:t>
                      </a:r>
                      <a:r>
                        <a:rPr lang="en-US" sz="1800" b="0" kern="1200" dirty="0">
                          <a:solidFill>
                            <a:schemeClr val="accent6">
                              <a:lumMod val="75000"/>
                            </a:schemeClr>
                          </a:solidFill>
                          <a:effectLst/>
                          <a:latin typeface="Consolas" panose="020B0609020204030204" pitchFamily="49" charset="0"/>
                          <a:ea typeface="+mn-ea"/>
                          <a:cs typeface="+mn-cs"/>
                        </a:rPr>
                        <a:t># Create a new generation and select good individuals into this new position</a:t>
                      </a:r>
                    </a:p>
                    <a:p>
                      <a:pPr>
                        <a:lnSpc>
                          <a:spcPct val="130000"/>
                        </a:lnSpc>
                      </a:pPr>
                      <a:r>
                        <a:rPr lang="en-US" sz="1800" b="0" kern="1200" dirty="0">
                          <a:solidFill>
                            <a:schemeClr val="dk1"/>
                          </a:solidFill>
                          <a:effectLst/>
                          <a:latin typeface="Consolas" panose="020B0609020204030204" pitchFamily="49" charset="0"/>
                          <a:ea typeface="+mn-ea"/>
                          <a:cs typeface="+mn-cs"/>
                        </a:rPr>
                        <a:t>24. </a:t>
                      </a:r>
                      <a:r>
                        <a:rPr lang="en-US" sz="1800" b="0" kern="1200" dirty="0" err="1">
                          <a:solidFill>
                            <a:srgbClr val="7030A0"/>
                          </a:solidFill>
                          <a:effectLst/>
                          <a:latin typeface="Consolas" panose="020B0609020204030204" pitchFamily="49" charset="0"/>
                          <a:ea typeface="+mn-ea"/>
                          <a:cs typeface="+mn-cs"/>
                        </a:rPr>
                        <a:t>New_Generation</a:t>
                      </a:r>
                      <a:r>
                        <a:rPr lang="en-US" sz="1800" b="0" kern="1200" dirty="0">
                          <a:solidFill>
                            <a:srgbClr val="7030A0"/>
                          </a:solidFill>
                          <a:effectLst/>
                          <a:latin typeface="Consolas" panose="020B0609020204030204" pitchFamily="49" charset="0"/>
                          <a:ea typeface="+mn-ea"/>
                          <a:cs typeface="+mn-cs"/>
                        </a:rPr>
                        <a:t> </a:t>
                      </a:r>
                      <a:r>
                        <a:rPr lang="en-US" sz="1800" b="0" kern="1200" dirty="0">
                          <a:solidFill>
                            <a:schemeClr val="dk1"/>
                          </a:solidFill>
                          <a:effectLst/>
                          <a:latin typeface="Consolas" panose="020B0609020204030204" pitchFamily="49" charset="0"/>
                          <a:ea typeface="+mn-ea"/>
                          <a:cs typeface="+mn-cs"/>
                        </a:rPr>
                        <a:t>= []</a:t>
                      </a:r>
                    </a:p>
                    <a:p>
                      <a:pPr>
                        <a:lnSpc>
                          <a:spcPct val="130000"/>
                        </a:lnSpc>
                      </a:pPr>
                      <a:r>
                        <a:rPr lang="en-US" sz="1800" b="0" kern="1200" dirty="0">
                          <a:solidFill>
                            <a:schemeClr val="dk1"/>
                          </a:solidFill>
                          <a:effectLst/>
                          <a:latin typeface="Consolas" panose="020B0609020204030204" pitchFamily="49" charset="0"/>
                          <a:ea typeface="+mn-ea"/>
                          <a:cs typeface="+mn-cs"/>
                        </a:rPr>
                        <a:t>25. </a:t>
                      </a:r>
                      <a:r>
                        <a:rPr lang="en-US" sz="1800" b="0" kern="1200" dirty="0">
                          <a:solidFill>
                            <a:schemeClr val="accent6">
                              <a:lumMod val="75000"/>
                            </a:schemeClr>
                          </a:solidFill>
                          <a:effectLst/>
                          <a:latin typeface="Consolas" panose="020B0609020204030204" pitchFamily="49" charset="0"/>
                          <a:ea typeface="+mn-ea"/>
                          <a:cs typeface="+mn-cs"/>
                        </a:rPr>
                        <a:t># Perform a transfer of 10% of individuals from the current population to the next generation</a:t>
                      </a:r>
                    </a:p>
                    <a:p>
                      <a:pPr>
                        <a:lnSpc>
                          <a:spcPct val="130000"/>
                        </a:lnSpc>
                      </a:pPr>
                      <a:r>
                        <a:rPr lang="en-US" sz="1800" b="0" kern="1200" dirty="0">
                          <a:solidFill>
                            <a:schemeClr val="dk1"/>
                          </a:solidFill>
                          <a:effectLst/>
                          <a:latin typeface="Consolas" panose="020B0609020204030204" pitchFamily="49" charset="0"/>
                          <a:ea typeface="+mn-ea"/>
                          <a:cs typeface="+mn-cs"/>
                        </a:rPr>
                        <a:t>26. </a:t>
                      </a:r>
                      <a:r>
                        <a:rPr lang="en-US" sz="1800" b="0" kern="1200" dirty="0">
                          <a:solidFill>
                            <a:srgbClr val="7030A0"/>
                          </a:solidFill>
                          <a:effectLst/>
                          <a:latin typeface="Consolas" panose="020B0609020204030204" pitchFamily="49" charset="0"/>
                          <a:ea typeface="+mn-ea"/>
                          <a:cs typeface="+mn-cs"/>
                        </a:rPr>
                        <a:t>Size</a:t>
                      </a:r>
                      <a:r>
                        <a:rPr lang="en-US" sz="1800" b="0" kern="1200" dirty="0">
                          <a:solidFill>
                            <a:schemeClr val="dk1"/>
                          </a:solidFill>
                          <a:effectLst/>
                          <a:latin typeface="Consolas" panose="020B0609020204030204" pitchFamily="49" charset="0"/>
                          <a:ea typeface="+mn-ea"/>
                          <a:cs typeface="+mn-cs"/>
                        </a:rPr>
                        <a:t> = </a:t>
                      </a:r>
                      <a:r>
                        <a:rPr lang="en-US" sz="1800" b="0" kern="1200" dirty="0">
                          <a:solidFill>
                            <a:schemeClr val="accent5">
                              <a:lumMod val="75000"/>
                            </a:schemeClr>
                          </a:solidFill>
                          <a:effectLst/>
                          <a:latin typeface="Consolas" panose="020B0609020204030204" pitchFamily="49" charset="0"/>
                          <a:ea typeface="+mn-ea"/>
                          <a:cs typeface="+mn-cs"/>
                        </a:rPr>
                        <a:t>int</a:t>
                      </a:r>
                      <a:r>
                        <a:rPr lang="en-US" sz="1800" b="0" kern="1200" dirty="0">
                          <a:solidFill>
                            <a:schemeClr val="dk1"/>
                          </a:solidFill>
                          <a:effectLst/>
                          <a:latin typeface="Consolas" panose="020B0609020204030204" pitchFamily="49" charset="0"/>
                          <a:ea typeface="+mn-ea"/>
                          <a:cs typeface="+mn-cs"/>
                        </a:rPr>
                        <a:t>((</a:t>
                      </a:r>
                      <a:r>
                        <a:rPr lang="en-US" sz="1800" b="0" kern="1200" dirty="0">
                          <a:solidFill>
                            <a:schemeClr val="accent2">
                              <a:lumMod val="75000"/>
                            </a:schemeClr>
                          </a:solidFill>
                          <a:effectLst/>
                          <a:latin typeface="Consolas" panose="020B0609020204030204" pitchFamily="49" charset="0"/>
                          <a:ea typeface="+mn-ea"/>
                          <a:cs typeface="+mn-cs"/>
                        </a:rPr>
                        <a:t>10</a:t>
                      </a:r>
                      <a:r>
                        <a:rPr lang="en-US" sz="1800" b="0" kern="1200" dirty="0">
                          <a:solidFill>
                            <a:schemeClr val="dk1"/>
                          </a:solidFill>
                          <a:effectLst/>
                          <a:latin typeface="Consolas" panose="020B0609020204030204" pitchFamily="49" charset="0"/>
                          <a:ea typeface="+mn-ea"/>
                          <a:cs typeface="+mn-cs"/>
                        </a:rPr>
                        <a:t> * </a:t>
                      </a:r>
                      <a:r>
                        <a:rPr lang="en-US" sz="1800" b="0" kern="1200" dirty="0" err="1">
                          <a:solidFill>
                            <a:srgbClr val="7030A0"/>
                          </a:solidFill>
                          <a:effectLst/>
                          <a:latin typeface="Consolas" panose="020B0609020204030204" pitchFamily="49" charset="0"/>
                          <a:ea typeface="+mn-ea"/>
                          <a:cs typeface="+mn-cs"/>
                        </a:rPr>
                        <a:t>Population_Size</a:t>
                      </a:r>
                      <a:r>
                        <a:rPr lang="en-US" sz="1800" b="0" kern="1200" dirty="0">
                          <a:solidFill>
                            <a:schemeClr val="dk1"/>
                          </a:solidFill>
                          <a:effectLst/>
                          <a:latin typeface="Consolas" panose="020B0609020204030204" pitchFamily="49" charset="0"/>
                          <a:ea typeface="+mn-ea"/>
                          <a:cs typeface="+mn-cs"/>
                        </a:rPr>
                        <a:t>) / 100)</a:t>
                      </a:r>
                    </a:p>
                    <a:p>
                      <a:pPr>
                        <a:lnSpc>
                          <a:spcPct val="130000"/>
                        </a:lnSpc>
                      </a:pPr>
                      <a:r>
                        <a:rPr lang="en-US" sz="1800" b="0" kern="1200" dirty="0">
                          <a:solidFill>
                            <a:schemeClr val="dk1"/>
                          </a:solidFill>
                          <a:effectLst/>
                          <a:latin typeface="Consolas" panose="020B0609020204030204" pitchFamily="49" charset="0"/>
                          <a:ea typeface="+mn-ea"/>
                          <a:cs typeface="+mn-cs"/>
                        </a:rPr>
                        <a:t>27. </a:t>
                      </a:r>
                      <a:r>
                        <a:rPr lang="en-US" sz="1800" b="0" kern="1200" dirty="0">
                          <a:solidFill>
                            <a:schemeClr val="accent6">
                              <a:lumMod val="75000"/>
                            </a:schemeClr>
                          </a:solidFill>
                          <a:effectLst/>
                          <a:latin typeface="Consolas" panose="020B0609020204030204" pitchFamily="49" charset="0"/>
                          <a:ea typeface="+mn-ea"/>
                          <a:cs typeface="+mn-cs"/>
                        </a:rPr>
                        <a:t># Add 10% of the old population's strings to the new population using the extend() function</a:t>
                      </a:r>
                    </a:p>
                    <a:p>
                      <a:pPr>
                        <a:lnSpc>
                          <a:spcPct val="130000"/>
                        </a:lnSpc>
                      </a:pPr>
                      <a:r>
                        <a:rPr lang="en-US" sz="1800" b="0" kern="1200" dirty="0">
                          <a:solidFill>
                            <a:schemeClr val="dk1"/>
                          </a:solidFill>
                          <a:effectLst/>
                          <a:latin typeface="Consolas" panose="020B0609020204030204" pitchFamily="49" charset="0"/>
                          <a:ea typeface="+mn-ea"/>
                          <a:cs typeface="+mn-cs"/>
                        </a:rPr>
                        <a:t>28. </a:t>
                      </a:r>
                      <a:r>
                        <a:rPr lang="en-US" sz="1800" b="0" kern="1200" dirty="0" err="1">
                          <a:solidFill>
                            <a:srgbClr val="7030A0"/>
                          </a:solidFill>
                          <a:effectLst/>
                          <a:latin typeface="Consolas" panose="020B0609020204030204" pitchFamily="49" charset="0"/>
                          <a:ea typeface="+mn-ea"/>
                          <a:cs typeface="+mn-cs"/>
                        </a:rPr>
                        <a:t>New_Generation</a:t>
                      </a:r>
                      <a:r>
                        <a:rPr lang="en-US" sz="1800" b="0" kern="1200" dirty="0" err="1">
                          <a:solidFill>
                            <a:schemeClr val="dk1"/>
                          </a:solidFill>
                          <a:effectLst/>
                          <a:latin typeface="Consolas" panose="020B0609020204030204" pitchFamily="49" charset="0"/>
                          <a:ea typeface="+mn-ea"/>
                          <a:cs typeface="+mn-cs"/>
                        </a:rPr>
                        <a:t>.extend</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Population</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Size</a:t>
                      </a:r>
                      <a:r>
                        <a:rPr lang="en-US" sz="1800" b="0" kern="1200" dirty="0">
                          <a:solidFill>
                            <a:schemeClr val="dk1"/>
                          </a:solidFill>
                          <a:effectLst/>
                          <a:latin typeface="Consolas" panose="020B0609020204030204" pitchFamily="49" charset="0"/>
                          <a:ea typeface="+mn-ea"/>
                          <a:cs typeface="+mn-cs"/>
                        </a:rPr>
                        <a:t>])</a:t>
                      </a: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4" y="953278"/>
            <a:ext cx="7222910" cy="527892"/>
          </a:xfrm>
          <a:prstGeom prst="rect">
            <a:avLst/>
          </a:prstGeom>
          <a:noFill/>
        </p:spPr>
        <p:txBody>
          <a:bodyPr wrap="square" rtlCol="0">
            <a:noAutofit/>
          </a:bodyPr>
          <a:lstStyle/>
          <a:p>
            <a:pPr marL="457200" indent="-457200">
              <a:buFont typeface="+mj-lt"/>
              <a:buAutoNum type="arabicPeriod" startAt="8"/>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a:t>
            </a:r>
            <a:r>
              <a:rPr lang="vi-VN" sz="2400" b="1" dirty="0">
                <a:latin typeface="Times New Roman" panose="02020603050405020304" charset="0"/>
                <a:cs typeface="Times New Roman" panose="02020603050405020304" charset="0"/>
              </a:rPr>
              <a:t>Uniform Crossover</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nvGraphicFramePr>
        <p:xfrm>
          <a:off x="795337" y="1399000"/>
          <a:ext cx="8128000" cy="5212080"/>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r>
                        <a:rPr lang="en-US" sz="1600" b="0" kern="1200" dirty="0">
                          <a:solidFill>
                            <a:schemeClr val="dk1"/>
                          </a:solidFill>
                          <a:effectLst/>
                          <a:latin typeface="Consolas" panose="020B0609020204030204" pitchFamily="49" charset="0"/>
                          <a:ea typeface="+mn-ea"/>
                          <a:cs typeface="+mn-cs"/>
                        </a:rPr>
                        <a:t>32. </a:t>
                      </a:r>
                      <a:r>
                        <a:rPr lang="en-US" sz="1600" b="0" kern="1200" dirty="0">
                          <a:solidFill>
                            <a:schemeClr val="accent6">
                              <a:lumMod val="75000"/>
                            </a:schemeClr>
                          </a:solidFill>
                          <a:effectLst/>
                          <a:latin typeface="Consolas" panose="020B0609020204030204" pitchFamily="49" charset="0"/>
                          <a:ea typeface="+mn-ea"/>
                          <a:cs typeface="+mn-cs"/>
                        </a:rPr>
                        <a:t># Create a new chromosome by the 'Crossover' function</a:t>
                      </a:r>
                    </a:p>
                    <a:p>
                      <a:r>
                        <a:rPr lang="en-US" sz="1600" b="0" kern="1200" dirty="0">
                          <a:solidFill>
                            <a:schemeClr val="dk1"/>
                          </a:solidFill>
                          <a:effectLst/>
                          <a:latin typeface="Consolas" panose="020B0609020204030204" pitchFamily="49" charset="0"/>
                          <a:ea typeface="+mn-ea"/>
                          <a:cs typeface="+mn-cs"/>
                        </a:rPr>
                        <a:t>33. </a:t>
                      </a:r>
                      <a:r>
                        <a:rPr lang="en-US" sz="1600" b="0" kern="1200" dirty="0">
                          <a:solidFill>
                            <a:schemeClr val="accent5">
                              <a:lumMod val="75000"/>
                            </a:schemeClr>
                          </a:solidFill>
                          <a:effectLst/>
                          <a:latin typeface="Consolas" panose="020B0609020204030204" pitchFamily="49" charset="0"/>
                          <a:ea typeface="+mn-ea"/>
                          <a:cs typeface="+mn-cs"/>
                        </a:rPr>
                        <a:t>def</a:t>
                      </a:r>
                      <a:r>
                        <a:rPr lang="en-US" sz="1600" b="0" kern="1200" dirty="0">
                          <a:solidFill>
                            <a:schemeClr val="dk1"/>
                          </a:solidFill>
                          <a:effectLst/>
                          <a:latin typeface="Consolas" panose="020B0609020204030204" pitchFamily="49" charset="0"/>
                          <a:ea typeface="+mn-ea"/>
                          <a:cs typeface="+mn-cs"/>
                        </a:rPr>
                        <a:t> Crossover(</a:t>
                      </a:r>
                      <a:r>
                        <a:rPr lang="en-US" sz="1600" b="0" kern="1200" dirty="0">
                          <a:solidFill>
                            <a:schemeClr val="accent5">
                              <a:lumMod val="75000"/>
                            </a:schemeClr>
                          </a:solidFill>
                          <a:effectLst/>
                          <a:latin typeface="Consolas" panose="020B0609020204030204" pitchFamily="49" charset="0"/>
                          <a:ea typeface="+mn-ea"/>
                          <a:cs typeface="+mn-cs"/>
                        </a:rPr>
                        <a:t>self</a:t>
                      </a:r>
                      <a:r>
                        <a:rPr lang="en-US" sz="1600" b="0" kern="1200" dirty="0">
                          <a:solidFill>
                            <a:schemeClr val="dk1"/>
                          </a:solidFill>
                          <a:effectLst/>
                          <a:latin typeface="Consolas" panose="020B0609020204030204" pitchFamily="49" charset="0"/>
                          <a:ea typeface="+mn-ea"/>
                          <a:cs typeface="+mn-cs"/>
                        </a:rPr>
                        <a:t>, Parents):</a:t>
                      </a:r>
                    </a:p>
                    <a:p>
                      <a:r>
                        <a:rPr lang="en-US" sz="1600" b="0" kern="1200" dirty="0">
                          <a:solidFill>
                            <a:schemeClr val="dk1"/>
                          </a:solidFill>
                          <a:effectLst/>
                          <a:latin typeface="Consolas" panose="020B0609020204030204" pitchFamily="49" charset="0"/>
                          <a:ea typeface="+mn-ea"/>
                          <a:cs typeface="+mn-cs"/>
                        </a:rPr>
                        <a:t>34.     </a:t>
                      </a:r>
                      <a:r>
                        <a:rPr lang="en-US" sz="1600" b="0" kern="1200" dirty="0">
                          <a:solidFill>
                            <a:schemeClr val="accent6">
                              <a:lumMod val="75000"/>
                            </a:schemeClr>
                          </a:solidFill>
                          <a:effectLst/>
                          <a:latin typeface="Consolas" panose="020B0609020204030204" pitchFamily="49" charset="0"/>
                          <a:ea typeface="+mn-ea"/>
                          <a:cs typeface="+mn-cs"/>
                        </a:rPr>
                        <a:t># Create an array containing the child chromosomes</a:t>
                      </a:r>
                    </a:p>
                    <a:p>
                      <a:r>
                        <a:rPr lang="en-US" sz="1600" b="0" kern="1200" dirty="0">
                          <a:solidFill>
                            <a:schemeClr val="dk1"/>
                          </a:solidFill>
                          <a:effectLst/>
                          <a:latin typeface="Consolas" panose="020B0609020204030204" pitchFamily="49" charset="0"/>
                          <a:ea typeface="+mn-ea"/>
                          <a:cs typeface="+mn-cs"/>
                        </a:rPr>
                        <a:t>35.     </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a:solidFill>
                            <a:srgbClr val="7030A0"/>
                          </a:solidFill>
                          <a:effectLst/>
                          <a:latin typeface="Consolas" panose="020B0609020204030204" pitchFamily="49" charset="0"/>
                          <a:ea typeface="+mn-ea"/>
                          <a:cs typeface="+mn-cs"/>
                        </a:rPr>
                        <a:t> </a:t>
                      </a:r>
                      <a:r>
                        <a:rPr lang="en-US" sz="1600" b="0" kern="1200" dirty="0">
                          <a:solidFill>
                            <a:schemeClr val="dk1"/>
                          </a:solidFill>
                          <a:effectLst/>
                          <a:latin typeface="Consolas" panose="020B0609020204030204" pitchFamily="49" charset="0"/>
                          <a:ea typeface="+mn-ea"/>
                          <a:cs typeface="+mn-cs"/>
                        </a:rPr>
                        <a:t>= [] </a:t>
                      </a:r>
                    </a:p>
                    <a:p>
                      <a:r>
                        <a:rPr lang="en-US" sz="1600" b="0" kern="1200" dirty="0">
                          <a:solidFill>
                            <a:schemeClr val="dk1"/>
                          </a:solidFill>
                          <a:effectLst/>
                          <a:latin typeface="Consolas" panose="020B0609020204030204" pitchFamily="49" charset="0"/>
                          <a:ea typeface="+mn-ea"/>
                          <a:cs typeface="+mn-cs"/>
                        </a:rPr>
                        <a:t>36.     </a:t>
                      </a:r>
                      <a:r>
                        <a:rPr lang="en-US" sz="1600" b="0" kern="1200" dirty="0">
                          <a:solidFill>
                            <a:schemeClr val="accent5">
                              <a:lumMod val="75000"/>
                            </a:schemeClr>
                          </a:solidFill>
                          <a:effectLst/>
                          <a:latin typeface="Consolas" panose="020B0609020204030204" pitchFamily="49" charset="0"/>
                          <a:ea typeface="+mn-ea"/>
                          <a:cs typeface="+mn-cs"/>
                        </a:rPr>
                        <a:t>for</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Parent_1</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Parent_2</a:t>
                      </a:r>
                      <a:r>
                        <a:rPr lang="en-US" sz="1600" b="0" kern="1200" dirty="0">
                          <a:solidFill>
                            <a:schemeClr val="dk1"/>
                          </a:solidFill>
                          <a:effectLst/>
                          <a:latin typeface="Consolas" panose="020B0609020204030204" pitchFamily="49" charset="0"/>
                          <a:ea typeface="+mn-ea"/>
                          <a:cs typeface="+mn-cs"/>
                        </a:rPr>
                        <a:t> </a:t>
                      </a:r>
                      <a:r>
                        <a:rPr lang="en-US" sz="1600" b="0" kern="1200" dirty="0">
                          <a:solidFill>
                            <a:schemeClr val="accent5">
                              <a:lumMod val="75000"/>
                            </a:schemeClr>
                          </a:solidFill>
                          <a:effectLst/>
                          <a:latin typeface="Consolas" panose="020B0609020204030204" pitchFamily="49" charset="0"/>
                          <a:ea typeface="+mn-ea"/>
                          <a:cs typeface="+mn-cs"/>
                        </a:rPr>
                        <a:t>in</a:t>
                      </a:r>
                      <a:r>
                        <a:rPr lang="en-US" sz="1600" b="0" kern="1200" dirty="0">
                          <a:solidFill>
                            <a:schemeClr val="dk1"/>
                          </a:solidFill>
                          <a:effectLst/>
                          <a:latin typeface="Consolas" panose="020B0609020204030204" pitchFamily="49" charset="0"/>
                          <a:ea typeface="+mn-ea"/>
                          <a:cs typeface="+mn-cs"/>
                        </a:rPr>
                        <a:t> zip(</a:t>
                      </a:r>
                      <a:r>
                        <a:rPr lang="en-US" sz="1600" b="0" kern="1200" dirty="0" err="1">
                          <a:solidFill>
                            <a:schemeClr val="accent5">
                              <a:lumMod val="75000"/>
                            </a:schemeClr>
                          </a:solidFill>
                          <a:effectLst/>
                          <a:latin typeface="Consolas" panose="020B0609020204030204" pitchFamily="49" charset="0"/>
                          <a:ea typeface="+mn-ea"/>
                          <a:cs typeface="+mn-cs"/>
                        </a:rPr>
                        <a:t>self</a:t>
                      </a:r>
                      <a:r>
                        <a:rPr lang="en-US" sz="1600" b="0" kern="1200" dirty="0" err="1">
                          <a:solidFill>
                            <a:schemeClr val="dk1"/>
                          </a:solidFill>
                          <a:effectLst/>
                          <a:latin typeface="Consolas" panose="020B0609020204030204" pitchFamily="49" charset="0"/>
                          <a:ea typeface="+mn-ea"/>
                          <a:cs typeface="+mn-cs"/>
                        </a:rPr>
                        <a:t>.chromosome</a:t>
                      </a:r>
                      <a:r>
                        <a:rPr lang="en-US" sz="1600" b="0" kern="1200" dirty="0">
                          <a:solidFill>
                            <a:schemeClr val="dk1"/>
                          </a:solidFill>
                          <a:effectLst/>
                          <a:latin typeface="Consolas" panose="020B0609020204030204" pitchFamily="49" charset="0"/>
                          <a:ea typeface="+mn-ea"/>
                          <a:cs typeface="+mn-cs"/>
                        </a:rPr>
                        <a:t>, </a:t>
                      </a:r>
                      <a:r>
                        <a:rPr lang="en-US" sz="1600" b="0" kern="1200" dirty="0" err="1">
                          <a:solidFill>
                            <a:srgbClr val="7030A0"/>
                          </a:solidFill>
                          <a:effectLst/>
                          <a:latin typeface="Consolas" panose="020B0609020204030204" pitchFamily="49" charset="0"/>
                          <a:ea typeface="+mn-ea"/>
                          <a:cs typeface="+mn-cs"/>
                        </a:rPr>
                        <a:t>Parents</a:t>
                      </a:r>
                      <a:r>
                        <a:rPr lang="en-US" sz="1600" b="0" kern="1200" dirty="0" err="1">
                          <a:solidFill>
                            <a:schemeClr val="dk1"/>
                          </a:solidFill>
                          <a:effectLst/>
                          <a:latin typeface="Consolas" panose="020B0609020204030204" pitchFamily="49" charset="0"/>
                          <a:ea typeface="+mn-ea"/>
                          <a:cs typeface="+mn-cs"/>
                        </a:rPr>
                        <a:t>.chromosome</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37.         </a:t>
                      </a:r>
                      <a:r>
                        <a:rPr lang="en-US" sz="1600" b="0" kern="1200" dirty="0">
                          <a:solidFill>
                            <a:schemeClr val="accent6">
                              <a:lumMod val="75000"/>
                            </a:schemeClr>
                          </a:solidFill>
                          <a:effectLst/>
                          <a:latin typeface="Consolas" panose="020B0609020204030204" pitchFamily="49" charset="0"/>
                          <a:ea typeface="+mn-ea"/>
                          <a:cs typeface="+mn-cs"/>
                        </a:rPr>
                        <a:t># Generate random probabilities</a:t>
                      </a:r>
                    </a:p>
                    <a:p>
                      <a:r>
                        <a:rPr lang="en-US" sz="1600" b="0" kern="1200" dirty="0">
                          <a:solidFill>
                            <a:schemeClr val="dk1"/>
                          </a:solidFill>
                          <a:effectLst/>
                          <a:latin typeface="Consolas" panose="020B0609020204030204" pitchFamily="49" charset="0"/>
                          <a:ea typeface="+mn-ea"/>
                          <a:cs typeface="+mn-cs"/>
                        </a:rPr>
                        <a:t>38.         Probability = </a:t>
                      </a:r>
                      <a:r>
                        <a:rPr lang="en-US" sz="1600" b="0" kern="1200" dirty="0" err="1">
                          <a:solidFill>
                            <a:schemeClr val="dk1"/>
                          </a:solidFill>
                          <a:effectLst/>
                          <a:latin typeface="Consolas" panose="020B0609020204030204" pitchFamily="49" charset="0"/>
                          <a:ea typeface="+mn-ea"/>
                          <a:cs typeface="+mn-cs"/>
                        </a:rPr>
                        <a:t>random.random</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39.         </a:t>
                      </a:r>
                      <a:r>
                        <a:rPr lang="en-US" sz="1600" b="0" kern="1200" dirty="0">
                          <a:solidFill>
                            <a:schemeClr val="accent6">
                              <a:lumMod val="75000"/>
                            </a:schemeClr>
                          </a:solidFill>
                          <a:effectLst/>
                          <a:latin typeface="Consolas" panose="020B0609020204030204" pitchFamily="49" charset="0"/>
                          <a:ea typeface="+mn-ea"/>
                          <a:cs typeface="+mn-cs"/>
                        </a:rPr>
                        <a:t># If probability is less than 0.45, insert Parent_1's gene</a:t>
                      </a:r>
                    </a:p>
                    <a:p>
                      <a:r>
                        <a:rPr lang="en-US" sz="1600" b="0" kern="1200" dirty="0">
                          <a:solidFill>
                            <a:schemeClr val="dk1"/>
                          </a:solidFill>
                          <a:effectLst/>
                          <a:latin typeface="Consolas" panose="020B0609020204030204" pitchFamily="49" charset="0"/>
                          <a:ea typeface="+mn-ea"/>
                          <a:cs typeface="+mn-cs"/>
                        </a:rPr>
                        <a:t>40.         </a:t>
                      </a:r>
                      <a:r>
                        <a:rPr lang="en-US" sz="1600" b="0" kern="1200" dirty="0">
                          <a:solidFill>
                            <a:schemeClr val="accent5">
                              <a:lumMod val="75000"/>
                            </a:schemeClr>
                          </a:solidFill>
                          <a:effectLst/>
                          <a:latin typeface="Consolas" panose="020B0609020204030204" pitchFamily="49" charset="0"/>
                          <a:ea typeface="+mn-ea"/>
                          <a:cs typeface="+mn-cs"/>
                        </a:rPr>
                        <a:t>if</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Probability</a:t>
                      </a:r>
                      <a:r>
                        <a:rPr lang="en-US" sz="1600" b="0" kern="1200" dirty="0">
                          <a:solidFill>
                            <a:schemeClr val="dk1"/>
                          </a:solidFill>
                          <a:effectLst/>
                          <a:latin typeface="Consolas" panose="020B0609020204030204" pitchFamily="49" charset="0"/>
                          <a:ea typeface="+mn-ea"/>
                          <a:cs typeface="+mn-cs"/>
                        </a:rPr>
                        <a:t> &lt; </a:t>
                      </a:r>
                      <a:r>
                        <a:rPr lang="en-US" sz="1600" b="0" kern="1200" dirty="0">
                          <a:solidFill>
                            <a:schemeClr val="accent2">
                              <a:lumMod val="75000"/>
                            </a:schemeClr>
                          </a:solidFill>
                          <a:effectLst/>
                          <a:latin typeface="Consolas" panose="020B0609020204030204" pitchFamily="49" charset="0"/>
                          <a:ea typeface="+mn-ea"/>
                          <a:cs typeface="+mn-cs"/>
                        </a:rPr>
                        <a:t>0.45</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41.              </a:t>
                      </a:r>
                      <a:r>
                        <a:rPr lang="en-US" sz="1600" b="0" kern="1200" dirty="0" err="1">
                          <a:solidFill>
                            <a:schemeClr val="dk1"/>
                          </a:solidFill>
                          <a:effectLst/>
                          <a:latin typeface="Consolas" panose="020B0609020204030204" pitchFamily="49" charset="0"/>
                          <a:ea typeface="+mn-ea"/>
                          <a:cs typeface="+mn-cs"/>
                        </a:rPr>
                        <a:t>Child_Chromosome.append</a:t>
                      </a:r>
                      <a:r>
                        <a:rPr lang="en-US" sz="1600" b="0" kern="1200" dirty="0">
                          <a:solidFill>
                            <a:schemeClr val="dk1"/>
                          </a:solidFill>
                          <a:effectLst/>
                          <a:latin typeface="Consolas" panose="020B0609020204030204" pitchFamily="49" charset="0"/>
                          <a:ea typeface="+mn-ea"/>
                          <a:cs typeface="+mn-cs"/>
                        </a:rPr>
                        <a:t>(Parent_1)</a:t>
                      </a:r>
                    </a:p>
                    <a:p>
                      <a:r>
                        <a:rPr lang="en-US" sz="1600" b="0" kern="1200" dirty="0">
                          <a:solidFill>
                            <a:schemeClr val="dk1"/>
                          </a:solidFill>
                          <a:effectLst/>
                          <a:latin typeface="Consolas" panose="020B0609020204030204" pitchFamily="49" charset="0"/>
                          <a:ea typeface="+mn-ea"/>
                          <a:cs typeface="+mn-cs"/>
                        </a:rPr>
                        <a:t>42.         </a:t>
                      </a:r>
                      <a:r>
                        <a:rPr lang="en-US" sz="1600" b="0" kern="1200" dirty="0">
                          <a:solidFill>
                            <a:schemeClr val="accent6">
                              <a:lumMod val="75000"/>
                            </a:schemeClr>
                          </a:solidFill>
                          <a:effectLst/>
                          <a:latin typeface="Consolas" panose="020B0609020204030204" pitchFamily="49" charset="0"/>
                          <a:ea typeface="+mn-ea"/>
                          <a:cs typeface="+mn-cs"/>
                        </a:rPr>
                        <a:t># If the probability is between 0.45 - 0.90, insert Parent_2's gene</a:t>
                      </a:r>
                    </a:p>
                    <a:p>
                      <a:r>
                        <a:rPr lang="en-US" sz="1600" b="0" kern="1200" dirty="0">
                          <a:solidFill>
                            <a:schemeClr val="dk1"/>
                          </a:solidFill>
                          <a:effectLst/>
                          <a:latin typeface="Consolas" panose="020B0609020204030204" pitchFamily="49" charset="0"/>
                          <a:ea typeface="+mn-ea"/>
                          <a:cs typeface="+mn-cs"/>
                        </a:rPr>
                        <a:t>43.         </a:t>
                      </a:r>
                      <a:r>
                        <a:rPr lang="en-US" sz="1600" b="0" kern="1200" dirty="0" err="1">
                          <a:solidFill>
                            <a:schemeClr val="accent5">
                              <a:lumMod val="75000"/>
                            </a:schemeClr>
                          </a:solidFill>
                          <a:effectLst/>
                          <a:latin typeface="Consolas" panose="020B0609020204030204" pitchFamily="49" charset="0"/>
                          <a:ea typeface="+mn-ea"/>
                          <a:cs typeface="+mn-cs"/>
                        </a:rPr>
                        <a:t>elif</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Probability</a:t>
                      </a:r>
                      <a:r>
                        <a:rPr lang="en-US" sz="1600" b="0" kern="1200" dirty="0">
                          <a:solidFill>
                            <a:schemeClr val="dk1"/>
                          </a:solidFill>
                          <a:effectLst/>
                          <a:latin typeface="Consolas" panose="020B0609020204030204" pitchFamily="49" charset="0"/>
                          <a:ea typeface="+mn-ea"/>
                          <a:cs typeface="+mn-cs"/>
                        </a:rPr>
                        <a:t> &lt; </a:t>
                      </a:r>
                      <a:r>
                        <a:rPr lang="en-US" sz="1600" b="0" kern="1200" dirty="0">
                          <a:solidFill>
                            <a:schemeClr val="accent2">
                              <a:lumMod val="75000"/>
                            </a:schemeClr>
                          </a:solidFill>
                          <a:effectLst/>
                          <a:latin typeface="Consolas" panose="020B0609020204030204" pitchFamily="49" charset="0"/>
                          <a:ea typeface="+mn-ea"/>
                          <a:cs typeface="+mn-cs"/>
                        </a:rPr>
                        <a:t>0.90</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44.              </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err="1">
                          <a:solidFill>
                            <a:schemeClr val="dk1"/>
                          </a:solidFill>
                          <a:effectLst/>
                          <a:latin typeface="Consolas" panose="020B0609020204030204" pitchFamily="49" charset="0"/>
                          <a:ea typeface="+mn-ea"/>
                          <a:cs typeface="+mn-cs"/>
                        </a:rPr>
                        <a:t>.append</a:t>
                      </a:r>
                      <a:r>
                        <a:rPr lang="en-US" sz="1600" b="0" kern="1200" dirty="0">
                          <a:solidFill>
                            <a:schemeClr val="dk1"/>
                          </a:solidFill>
                          <a:effectLst/>
                          <a:latin typeface="Consolas" panose="020B0609020204030204" pitchFamily="49" charset="0"/>
                          <a:ea typeface="+mn-ea"/>
                          <a:cs typeface="+mn-cs"/>
                        </a:rPr>
                        <a:t>(</a:t>
                      </a:r>
                      <a:r>
                        <a:rPr lang="en-US" sz="1600" b="0" kern="1200" dirty="0">
                          <a:solidFill>
                            <a:srgbClr val="7030A0"/>
                          </a:solidFill>
                          <a:effectLst/>
                          <a:latin typeface="Consolas" panose="020B0609020204030204" pitchFamily="49" charset="0"/>
                          <a:ea typeface="+mn-ea"/>
                          <a:cs typeface="+mn-cs"/>
                        </a:rPr>
                        <a:t>Parent_2</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45.         </a:t>
                      </a:r>
                      <a:r>
                        <a:rPr lang="en-US" sz="1600" b="0" kern="1200" dirty="0">
                          <a:solidFill>
                            <a:schemeClr val="accent6">
                              <a:lumMod val="75000"/>
                            </a:schemeClr>
                          </a:solidFill>
                          <a:effectLst/>
                          <a:latin typeface="Consolas" panose="020B0609020204030204" pitchFamily="49" charset="0"/>
                          <a:ea typeface="+mn-ea"/>
                          <a:cs typeface="+mn-cs"/>
                        </a:rPr>
                        <a:t># The remaining case is a genetic mutation using the "</a:t>
                      </a:r>
                      <a:r>
                        <a:rPr lang="en-US" sz="1600" b="0" kern="1200" dirty="0" err="1">
                          <a:solidFill>
                            <a:schemeClr val="accent6">
                              <a:lumMod val="75000"/>
                            </a:schemeClr>
                          </a:solidFill>
                          <a:effectLst/>
                          <a:latin typeface="Consolas" panose="020B0609020204030204" pitchFamily="49" charset="0"/>
                          <a:ea typeface="+mn-ea"/>
                          <a:cs typeface="+mn-cs"/>
                        </a:rPr>
                        <a:t>Gene_Mutation</a:t>
                      </a:r>
                      <a:r>
                        <a:rPr lang="en-US" sz="1600" b="0" kern="1200" dirty="0">
                          <a:solidFill>
                            <a:schemeClr val="accent6">
                              <a:lumMod val="75000"/>
                            </a:schemeClr>
                          </a:solidFill>
                          <a:effectLst/>
                          <a:latin typeface="Consolas" panose="020B0609020204030204" pitchFamily="49" charset="0"/>
                          <a:ea typeface="+mn-ea"/>
                          <a:cs typeface="+mn-cs"/>
                        </a:rPr>
                        <a:t>" function</a:t>
                      </a:r>
                    </a:p>
                    <a:p>
                      <a:r>
                        <a:rPr lang="en-US" sz="1600" b="0" kern="1200" dirty="0">
                          <a:solidFill>
                            <a:schemeClr val="dk1"/>
                          </a:solidFill>
                          <a:effectLst/>
                          <a:latin typeface="Consolas" panose="020B0609020204030204" pitchFamily="49" charset="0"/>
                          <a:ea typeface="+mn-ea"/>
                          <a:cs typeface="+mn-cs"/>
                        </a:rPr>
                        <a:t>46.         </a:t>
                      </a:r>
                      <a:r>
                        <a:rPr lang="en-US" sz="1600" b="0" kern="1200" dirty="0">
                          <a:solidFill>
                            <a:schemeClr val="accent5">
                              <a:lumMod val="75000"/>
                            </a:schemeClr>
                          </a:solidFill>
                          <a:effectLst/>
                          <a:latin typeface="Consolas" panose="020B0609020204030204" pitchFamily="49" charset="0"/>
                          <a:ea typeface="+mn-ea"/>
                          <a:cs typeface="+mn-cs"/>
                        </a:rPr>
                        <a:t>else</a:t>
                      </a:r>
                      <a:r>
                        <a:rPr lang="en-US" sz="1600" b="0" kern="1200" dirty="0">
                          <a:solidFill>
                            <a:schemeClr val="dk1"/>
                          </a:solidFill>
                          <a:effectLst/>
                          <a:latin typeface="Consolas" panose="020B0609020204030204" pitchFamily="49" charset="0"/>
                          <a:ea typeface="+mn-ea"/>
                          <a:cs typeface="+mn-cs"/>
                        </a:rPr>
                        <a:t>: </a:t>
                      </a:r>
                    </a:p>
                    <a:p>
                      <a:r>
                        <a:rPr lang="en-US" sz="1600" b="0" kern="1200" dirty="0">
                          <a:solidFill>
                            <a:schemeClr val="dk1"/>
                          </a:solidFill>
                          <a:effectLst/>
                          <a:latin typeface="Consolas" panose="020B0609020204030204" pitchFamily="49" charset="0"/>
                          <a:ea typeface="+mn-ea"/>
                          <a:cs typeface="+mn-cs"/>
                        </a:rPr>
                        <a:t>47.              </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err="1">
                          <a:solidFill>
                            <a:schemeClr val="dk1"/>
                          </a:solidFill>
                          <a:effectLst/>
                          <a:latin typeface="Consolas" panose="020B0609020204030204" pitchFamily="49" charset="0"/>
                          <a:ea typeface="+mn-ea"/>
                          <a:cs typeface="+mn-cs"/>
                        </a:rPr>
                        <a:t>.append</a:t>
                      </a:r>
                      <a:r>
                        <a:rPr lang="en-US" sz="1600" b="0" kern="1200" dirty="0">
                          <a:solidFill>
                            <a:schemeClr val="dk1"/>
                          </a:solidFill>
                          <a:effectLst/>
                          <a:latin typeface="Consolas" panose="020B0609020204030204" pitchFamily="49" charset="0"/>
                          <a:ea typeface="+mn-ea"/>
                          <a:cs typeface="+mn-cs"/>
                        </a:rPr>
                        <a:t>(</a:t>
                      </a:r>
                      <a:r>
                        <a:rPr lang="en-US" sz="1600" b="0" kern="1200" dirty="0" err="1">
                          <a:solidFill>
                            <a:schemeClr val="accent5">
                              <a:lumMod val="75000"/>
                            </a:schemeClr>
                          </a:solidFill>
                          <a:effectLst/>
                          <a:latin typeface="Consolas" panose="020B0609020204030204" pitchFamily="49" charset="0"/>
                          <a:ea typeface="+mn-ea"/>
                          <a:cs typeface="+mn-cs"/>
                        </a:rPr>
                        <a:t>self</a:t>
                      </a:r>
                      <a:r>
                        <a:rPr lang="en-US" sz="1600" b="0" kern="1200" dirty="0" err="1">
                          <a:solidFill>
                            <a:schemeClr val="dk1"/>
                          </a:solidFill>
                          <a:effectLst/>
                          <a:latin typeface="Consolas" panose="020B0609020204030204" pitchFamily="49" charset="0"/>
                          <a:ea typeface="+mn-ea"/>
                          <a:cs typeface="+mn-cs"/>
                        </a:rPr>
                        <a:t>.</a:t>
                      </a:r>
                      <a:r>
                        <a:rPr lang="en-US" sz="1600" b="0" kern="1200" dirty="0" err="1">
                          <a:solidFill>
                            <a:srgbClr val="7030A0"/>
                          </a:solidFill>
                          <a:effectLst/>
                          <a:latin typeface="Consolas" panose="020B0609020204030204" pitchFamily="49" charset="0"/>
                          <a:ea typeface="+mn-ea"/>
                          <a:cs typeface="+mn-cs"/>
                        </a:rPr>
                        <a:t>Gene_Mutation</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48.    </a:t>
                      </a:r>
                      <a:r>
                        <a:rPr lang="en-US" sz="1600" b="0" kern="1200" dirty="0">
                          <a:solidFill>
                            <a:schemeClr val="accent6">
                              <a:lumMod val="75000"/>
                            </a:schemeClr>
                          </a:solidFill>
                          <a:effectLst/>
                          <a:latin typeface="Consolas" panose="020B0609020204030204" pitchFamily="49" charset="0"/>
                          <a:ea typeface="+mn-ea"/>
                          <a:cs typeface="+mn-cs"/>
                        </a:rPr>
                        <a:t># Returns the child chromosome</a:t>
                      </a:r>
                    </a:p>
                    <a:p>
                      <a:r>
                        <a:rPr lang="en-US" sz="1600" b="0" kern="1200" dirty="0">
                          <a:solidFill>
                            <a:schemeClr val="dk1"/>
                          </a:solidFill>
                          <a:effectLst/>
                          <a:latin typeface="Consolas" panose="020B0609020204030204" pitchFamily="49" charset="0"/>
                          <a:ea typeface="+mn-ea"/>
                          <a:cs typeface="+mn-cs"/>
                        </a:rPr>
                        <a:t>49</a:t>
                      </a:r>
                      <a:r>
                        <a:rPr lang="vi-VN" sz="1600" b="0" kern="1200" dirty="0">
                          <a:solidFill>
                            <a:schemeClr val="dk1"/>
                          </a:solidFill>
                          <a:effectLst/>
                          <a:latin typeface="Consolas" panose="020B0609020204030204" pitchFamily="49" charset="0"/>
                          <a:ea typeface="+mn-ea"/>
                          <a:cs typeface="+mn-cs"/>
                        </a:rPr>
                        <a:t>.    </a:t>
                      </a:r>
                      <a:r>
                        <a:rPr lang="en-US" sz="1600" b="0" kern="1200" dirty="0">
                          <a:solidFill>
                            <a:schemeClr val="accent5">
                              <a:lumMod val="75000"/>
                            </a:schemeClr>
                          </a:solidFill>
                          <a:effectLst/>
                          <a:latin typeface="Consolas" panose="020B0609020204030204" pitchFamily="49" charset="0"/>
                          <a:ea typeface="+mn-ea"/>
                          <a:cs typeface="+mn-cs"/>
                        </a:rPr>
                        <a:t>return</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Individual</a:t>
                      </a:r>
                      <a:r>
                        <a:rPr lang="en-US" sz="1600" b="0" kern="1200" dirty="0">
                          <a:solidFill>
                            <a:schemeClr val="dk1"/>
                          </a:solidFill>
                          <a:effectLst/>
                          <a:latin typeface="Consolas" panose="020B0609020204030204" pitchFamily="49" charset="0"/>
                          <a:ea typeface="+mn-ea"/>
                          <a:cs typeface="+mn-cs"/>
                        </a:rPr>
                        <a:t>(</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a:solidFill>
                            <a:schemeClr val="dk1"/>
                          </a:solidFill>
                          <a:effectLst/>
                          <a:latin typeface="Consolas" panose="020B0609020204030204" pitchFamily="49" charset="0"/>
                          <a:ea typeface="+mn-ea"/>
                          <a:cs typeface="+mn-cs"/>
                        </a:rPr>
                        <a: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4" y="953278"/>
            <a:ext cx="6187741" cy="527892"/>
          </a:xfrm>
          <a:prstGeom prst="rect">
            <a:avLst/>
          </a:prstGeom>
          <a:noFill/>
        </p:spPr>
        <p:txBody>
          <a:bodyPr wrap="square" rtlCol="0">
            <a:noAutofit/>
          </a:bodyPr>
          <a:lstStyle/>
          <a:p>
            <a:pPr marL="457200" indent="-457200">
              <a:buFont typeface="+mj-lt"/>
              <a:buAutoNum type="arabicPeriod" startAt="9"/>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a:t>
            </a:r>
            <a:r>
              <a:rPr lang="vi-VN" sz="2400" b="1" dirty="0">
                <a:latin typeface="Times New Roman" panose="02020603050405020304" charset="0"/>
                <a:cs typeface="Times New Roman" panose="02020603050405020304" charset="0"/>
              </a:rPr>
              <a:t>Shuffle Mutation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nvGraphicFramePr>
        <p:xfrm>
          <a:off x="795337" y="1661620"/>
          <a:ext cx="8128000" cy="2200783"/>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21. </a:t>
                      </a:r>
                      <a:r>
                        <a:rPr lang="en-US" sz="1800" b="0" kern="1200" dirty="0">
                          <a:solidFill>
                            <a:schemeClr val="accent6">
                              <a:lumMod val="75000"/>
                            </a:schemeClr>
                          </a:solidFill>
                          <a:effectLst/>
                          <a:latin typeface="Consolas" panose="020B0609020204030204" pitchFamily="49" charset="0"/>
                          <a:ea typeface="+mn-ea"/>
                          <a:cs typeface="+mn-cs"/>
                        </a:rPr>
                        <a:t># The 'Gene Mutation' function is used to create mutated genes</a:t>
                      </a:r>
                    </a:p>
                    <a:p>
                      <a:pPr>
                        <a:lnSpc>
                          <a:spcPct val="130000"/>
                        </a:lnSpc>
                      </a:pPr>
                      <a:r>
                        <a:rPr lang="en-US" sz="1800" b="0" kern="1200" dirty="0">
                          <a:solidFill>
                            <a:schemeClr val="dk1"/>
                          </a:solidFill>
                          <a:effectLst/>
                          <a:latin typeface="Consolas" panose="020B0609020204030204" pitchFamily="49" charset="0"/>
                          <a:ea typeface="+mn-ea"/>
                          <a:cs typeface="+mn-cs"/>
                        </a:rPr>
                        <a:t>22. </a:t>
                      </a:r>
                      <a:r>
                        <a:rPr lang="en-US" sz="1800" b="0" kern="1200" dirty="0">
                          <a:solidFill>
                            <a:schemeClr val="accent5">
                              <a:lumMod val="75000"/>
                            </a:schemeClr>
                          </a:solidFill>
                          <a:effectLst/>
                          <a:latin typeface="Consolas" panose="020B0609020204030204" pitchFamily="49" charset="0"/>
                          <a:ea typeface="+mn-ea"/>
                          <a:cs typeface="+mn-cs"/>
                        </a:rPr>
                        <a:t>def</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rgbClr val="7030A0"/>
                          </a:solidFill>
                          <a:effectLst/>
                          <a:latin typeface="Consolas" panose="020B0609020204030204" pitchFamily="49" charset="0"/>
                          <a:ea typeface="+mn-ea"/>
                          <a:cs typeface="+mn-cs"/>
                        </a:rPr>
                        <a:t>Gene_Mutation</a:t>
                      </a:r>
                      <a:r>
                        <a:rPr lang="en-US" sz="1800" b="0" kern="1200" dirty="0">
                          <a:solidFill>
                            <a:schemeClr val="dk1"/>
                          </a:solidFill>
                          <a:effectLst/>
                          <a:latin typeface="Consolas" panose="020B0609020204030204" pitchFamily="49" charset="0"/>
                          <a:ea typeface="+mn-ea"/>
                          <a:cs typeface="+mn-cs"/>
                        </a:rPr>
                        <a:t>(</a:t>
                      </a:r>
                      <a:r>
                        <a:rPr lang="en-US" sz="1800" b="0" kern="1200" dirty="0">
                          <a:solidFill>
                            <a:schemeClr val="accent5">
                              <a:lumMod val="75000"/>
                            </a:schemeClr>
                          </a:solidFill>
                          <a:effectLst/>
                          <a:latin typeface="Consolas" panose="020B0609020204030204" pitchFamily="49" charset="0"/>
                          <a:ea typeface="+mn-ea"/>
                          <a:cs typeface="+mn-cs"/>
                        </a:rPr>
                        <a:t>self</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23.     </a:t>
                      </a:r>
                      <a:r>
                        <a:rPr lang="en-US" sz="1800" b="0" kern="1200" dirty="0">
                          <a:solidFill>
                            <a:schemeClr val="accent5">
                              <a:lumMod val="75000"/>
                            </a:schemeClr>
                          </a:solidFill>
                          <a:effectLst/>
                          <a:latin typeface="Consolas" panose="020B0609020204030204" pitchFamily="49" charset="0"/>
                          <a:ea typeface="+mn-ea"/>
                          <a:cs typeface="+mn-cs"/>
                        </a:rPr>
                        <a:t>global</a:t>
                      </a:r>
                      <a:r>
                        <a:rPr lang="en-US" sz="1800" b="0" kern="1200" dirty="0">
                          <a:solidFill>
                            <a:schemeClr val="dk1"/>
                          </a:solidFill>
                          <a:effectLst/>
                          <a:latin typeface="Consolas" panose="020B0609020204030204" pitchFamily="49" charset="0"/>
                          <a:ea typeface="+mn-ea"/>
                          <a:cs typeface="+mn-cs"/>
                        </a:rPr>
                        <a:t> </a:t>
                      </a:r>
                      <a:r>
                        <a:rPr lang="en-US" sz="1800" b="0" kern="1200" dirty="0">
                          <a:solidFill>
                            <a:srgbClr val="7030A0"/>
                          </a:solidFill>
                          <a:effectLst/>
                          <a:latin typeface="Consolas" panose="020B0609020204030204" pitchFamily="49" charset="0"/>
                          <a:ea typeface="+mn-ea"/>
                          <a:cs typeface="+mn-cs"/>
                        </a:rPr>
                        <a:t>Genes</a:t>
                      </a:r>
                    </a:p>
                    <a:p>
                      <a:pPr>
                        <a:lnSpc>
                          <a:spcPct val="130000"/>
                        </a:lnSpc>
                      </a:pPr>
                      <a:r>
                        <a:rPr lang="en-US" sz="1800" b="0" kern="1200" dirty="0">
                          <a:solidFill>
                            <a:schemeClr val="dk1"/>
                          </a:solidFill>
                          <a:effectLst/>
                          <a:latin typeface="Consolas" panose="020B0609020204030204" pitchFamily="49" charset="0"/>
                          <a:ea typeface="+mn-ea"/>
                          <a:cs typeface="+mn-cs"/>
                        </a:rPr>
                        <a:t>24.     </a:t>
                      </a:r>
                      <a:r>
                        <a:rPr lang="en-US" sz="1800" b="0" kern="1200" dirty="0">
                          <a:solidFill>
                            <a:srgbClr val="7030A0"/>
                          </a:solidFill>
                          <a:effectLst/>
                          <a:latin typeface="Consolas" panose="020B0609020204030204" pitchFamily="49" charset="0"/>
                          <a:ea typeface="+mn-ea"/>
                          <a:cs typeface="+mn-cs"/>
                        </a:rPr>
                        <a:t>Gen</a:t>
                      </a:r>
                      <a:r>
                        <a:rPr lang="en-US" sz="1800" b="0" kern="1200" dirty="0">
                          <a:solidFill>
                            <a:schemeClr val="dk1"/>
                          </a:solidFill>
                          <a:effectLst/>
                          <a:latin typeface="Consolas" panose="020B0609020204030204" pitchFamily="49" charset="0"/>
                          <a:ea typeface="+mn-ea"/>
                          <a:cs typeface="+mn-cs"/>
                        </a:rPr>
                        <a:t> = </a:t>
                      </a:r>
                      <a:r>
                        <a:rPr lang="en-US" sz="1800" b="0" kern="1200" dirty="0" err="1">
                          <a:solidFill>
                            <a:schemeClr val="dk1"/>
                          </a:solidFill>
                          <a:effectLst/>
                          <a:latin typeface="Consolas" panose="020B0609020204030204" pitchFamily="49" charset="0"/>
                          <a:ea typeface="+mn-ea"/>
                          <a:cs typeface="+mn-cs"/>
                        </a:rPr>
                        <a:t>random.choice</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Genes</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25.     </a:t>
                      </a:r>
                      <a:r>
                        <a:rPr lang="en-US" sz="1800" b="0" kern="1200" dirty="0">
                          <a:solidFill>
                            <a:schemeClr val="accent5">
                              <a:lumMod val="75000"/>
                            </a:schemeClr>
                          </a:solidFill>
                          <a:effectLst/>
                          <a:latin typeface="Consolas" panose="020B0609020204030204" pitchFamily="49" charset="0"/>
                          <a:ea typeface="+mn-ea"/>
                          <a:cs typeface="+mn-cs"/>
                        </a:rPr>
                        <a:t>return</a:t>
                      </a:r>
                      <a:r>
                        <a:rPr lang="en-US" sz="1800" b="0" kern="1200" dirty="0">
                          <a:solidFill>
                            <a:schemeClr val="dk1"/>
                          </a:solidFill>
                          <a:effectLst/>
                          <a:latin typeface="Consolas" panose="020B0609020204030204" pitchFamily="49" charset="0"/>
                          <a:ea typeface="+mn-ea"/>
                          <a:cs typeface="+mn-cs"/>
                        </a:rPr>
                        <a:t> </a:t>
                      </a:r>
                      <a:r>
                        <a:rPr lang="en-US" sz="1800" b="0" kern="1200" dirty="0">
                          <a:solidFill>
                            <a:srgbClr val="7030A0"/>
                          </a:solidFill>
                          <a:effectLst/>
                          <a:latin typeface="Consolas" panose="020B0609020204030204" pitchFamily="49" charset="0"/>
                          <a:ea typeface="+mn-ea"/>
                          <a:cs typeface="+mn-cs"/>
                        </a:rPr>
                        <a:t>Gen</a:t>
                      </a:r>
                    </a:p>
                  </a:txBody>
                  <a:tcPr/>
                </a:tc>
                <a:extLst>
                  <a:ext uri="{0D108BD9-81ED-4DB2-BD59-A6C34878D82A}">
                    <a16:rowId xmlns:a16="http://schemas.microsoft.com/office/drawing/2014/main" val="10000"/>
                  </a:ext>
                </a:extLst>
              </a:tr>
            </a:tbl>
          </a:graphicData>
        </a:graphic>
      </p:graphicFrame>
      <p:graphicFrame>
        <p:nvGraphicFramePr>
          <p:cNvPr id="6" name="Table 5"/>
          <p:cNvGraphicFramePr>
            <a:graphicFrameLocks noGrp="1"/>
          </p:cNvGraphicFramePr>
          <p:nvPr/>
        </p:nvGraphicFramePr>
        <p:xfrm>
          <a:off x="795337" y="4235328"/>
          <a:ext cx="8128000" cy="2200783"/>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27.     </a:t>
                      </a:r>
                      <a:r>
                        <a:rPr lang="en-US" sz="1800" b="0" kern="1200" dirty="0">
                          <a:solidFill>
                            <a:schemeClr val="accent6">
                              <a:lumMod val="75000"/>
                            </a:schemeClr>
                          </a:solidFill>
                          <a:effectLst/>
                          <a:latin typeface="Consolas" panose="020B0609020204030204" pitchFamily="49" charset="0"/>
                          <a:ea typeface="+mn-ea"/>
                          <a:cs typeface="+mn-cs"/>
                        </a:rPr>
                        <a:t># Create chromosomes</a:t>
                      </a:r>
                    </a:p>
                    <a:p>
                      <a:pPr>
                        <a:lnSpc>
                          <a:spcPct val="130000"/>
                        </a:lnSpc>
                      </a:pPr>
                      <a:r>
                        <a:rPr lang="en-US" sz="1800" b="0" kern="1200" dirty="0">
                          <a:solidFill>
                            <a:schemeClr val="dk1"/>
                          </a:solidFill>
                          <a:effectLst/>
                          <a:latin typeface="Consolas" panose="020B0609020204030204" pitchFamily="49" charset="0"/>
                          <a:ea typeface="+mn-ea"/>
                          <a:cs typeface="+mn-cs"/>
                        </a:rPr>
                        <a:t>28.     </a:t>
                      </a:r>
                      <a:r>
                        <a:rPr lang="en-US" sz="1800" b="0" kern="1200" dirty="0">
                          <a:solidFill>
                            <a:schemeClr val="accent5">
                              <a:lumMod val="75000"/>
                            </a:schemeClr>
                          </a:solidFill>
                          <a:effectLst/>
                          <a:latin typeface="Consolas" panose="020B0609020204030204" pitchFamily="49" charset="0"/>
                          <a:ea typeface="+mn-ea"/>
                          <a:cs typeface="+mn-cs"/>
                        </a:rPr>
                        <a:t>def</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rgbClr val="7030A0"/>
                          </a:solidFill>
                          <a:effectLst/>
                          <a:latin typeface="Consolas" panose="020B0609020204030204" pitchFamily="49" charset="0"/>
                          <a:ea typeface="+mn-ea"/>
                          <a:cs typeface="+mn-cs"/>
                        </a:rPr>
                        <a:t>Create_Chromosome</a:t>
                      </a:r>
                      <a:r>
                        <a:rPr lang="en-US" sz="1800" b="0" kern="1200" dirty="0">
                          <a:solidFill>
                            <a:schemeClr val="dk1"/>
                          </a:solidFill>
                          <a:effectLst/>
                          <a:latin typeface="Consolas" panose="020B0609020204030204" pitchFamily="49" charset="0"/>
                          <a:ea typeface="+mn-ea"/>
                          <a:cs typeface="+mn-cs"/>
                        </a:rPr>
                        <a:t>(</a:t>
                      </a:r>
                      <a:r>
                        <a:rPr lang="en-US" sz="1800" b="0" kern="1200" dirty="0">
                          <a:solidFill>
                            <a:schemeClr val="accent5">
                              <a:lumMod val="75000"/>
                            </a:schemeClr>
                          </a:solidFill>
                          <a:effectLst/>
                          <a:latin typeface="Consolas" panose="020B0609020204030204" pitchFamily="49" charset="0"/>
                          <a:ea typeface="+mn-ea"/>
                          <a:cs typeface="+mn-cs"/>
                        </a:rPr>
                        <a:t>self</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29.         </a:t>
                      </a:r>
                      <a:r>
                        <a:rPr lang="en-US" sz="1800" b="0" kern="1200" dirty="0">
                          <a:solidFill>
                            <a:schemeClr val="accent5">
                              <a:lumMod val="75000"/>
                            </a:schemeClr>
                          </a:solidFill>
                          <a:effectLst/>
                          <a:latin typeface="Consolas" panose="020B0609020204030204" pitchFamily="49" charset="0"/>
                          <a:ea typeface="+mn-ea"/>
                          <a:cs typeface="+mn-cs"/>
                        </a:rPr>
                        <a:t>global</a:t>
                      </a:r>
                      <a:r>
                        <a:rPr lang="en-US" sz="1800" b="0" kern="1200" dirty="0">
                          <a:solidFill>
                            <a:schemeClr val="dk1"/>
                          </a:solidFill>
                          <a:effectLst/>
                          <a:latin typeface="Consolas" panose="020B0609020204030204" pitchFamily="49" charset="0"/>
                          <a:ea typeface="+mn-ea"/>
                          <a:cs typeface="+mn-cs"/>
                        </a:rPr>
                        <a:t> </a:t>
                      </a:r>
                      <a:r>
                        <a:rPr lang="en-US" sz="1800" b="0" kern="1200" dirty="0">
                          <a:solidFill>
                            <a:srgbClr val="7030A0"/>
                          </a:solidFill>
                          <a:effectLst/>
                          <a:latin typeface="Consolas" panose="020B0609020204030204" pitchFamily="49" charset="0"/>
                          <a:ea typeface="+mn-ea"/>
                          <a:cs typeface="+mn-cs"/>
                        </a:rPr>
                        <a:t>Target</a:t>
                      </a:r>
                    </a:p>
                    <a:p>
                      <a:pPr>
                        <a:lnSpc>
                          <a:spcPct val="130000"/>
                        </a:lnSpc>
                      </a:pPr>
                      <a:r>
                        <a:rPr lang="en-US" sz="1800" b="0" kern="1200" dirty="0">
                          <a:solidFill>
                            <a:schemeClr val="dk1"/>
                          </a:solidFill>
                          <a:effectLst/>
                          <a:latin typeface="Consolas" panose="020B0609020204030204" pitchFamily="49" charset="0"/>
                          <a:ea typeface="+mn-ea"/>
                          <a:cs typeface="+mn-cs"/>
                        </a:rPr>
                        <a:t>30.         </a:t>
                      </a:r>
                      <a:r>
                        <a:rPr lang="en-US" sz="1800" b="0" kern="1200" dirty="0" err="1">
                          <a:solidFill>
                            <a:srgbClr val="7030A0"/>
                          </a:solidFill>
                          <a:effectLst/>
                          <a:latin typeface="Consolas" panose="020B0609020204030204" pitchFamily="49" charset="0"/>
                          <a:ea typeface="+mn-ea"/>
                          <a:cs typeface="+mn-cs"/>
                        </a:rPr>
                        <a:t>Chromosome_Len</a:t>
                      </a:r>
                      <a:r>
                        <a:rPr lang="en-US" sz="1800" b="0" kern="1200" dirty="0">
                          <a:solidFill>
                            <a:srgbClr val="7030A0"/>
                          </a:solidFill>
                          <a:effectLst/>
                          <a:latin typeface="Consolas" panose="020B0609020204030204" pitchFamily="49" charset="0"/>
                          <a:ea typeface="+mn-ea"/>
                          <a:cs typeface="+mn-cs"/>
                        </a:rPr>
                        <a:t> </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chemeClr val="dk1"/>
                          </a:solidFill>
                          <a:effectLst/>
                          <a:latin typeface="Consolas" panose="020B0609020204030204" pitchFamily="49" charset="0"/>
                          <a:ea typeface="+mn-ea"/>
                          <a:cs typeface="+mn-cs"/>
                        </a:rPr>
                        <a:t>len</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Target</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31.         </a:t>
                      </a:r>
                      <a:r>
                        <a:rPr lang="en-US" sz="1800" b="0" kern="1200" dirty="0">
                          <a:solidFill>
                            <a:schemeClr val="accent5">
                              <a:lumMod val="75000"/>
                            </a:schemeClr>
                          </a:solidFill>
                          <a:effectLst/>
                          <a:latin typeface="Consolas" panose="020B0609020204030204" pitchFamily="49" charset="0"/>
                          <a:ea typeface="+mn-ea"/>
                          <a:cs typeface="+mn-cs"/>
                        </a:rPr>
                        <a:t>return</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chemeClr val="accent5">
                              <a:lumMod val="75000"/>
                            </a:schemeClr>
                          </a:solidFill>
                          <a:effectLst/>
                          <a:latin typeface="Consolas" panose="020B0609020204030204" pitchFamily="49" charset="0"/>
                          <a:ea typeface="+mn-ea"/>
                          <a:cs typeface="+mn-cs"/>
                        </a:rPr>
                        <a:t>self</a:t>
                      </a:r>
                      <a:r>
                        <a:rPr lang="en-US" sz="1800" b="0" kern="1200" dirty="0" err="1">
                          <a:solidFill>
                            <a:schemeClr val="dk1"/>
                          </a:solidFill>
                          <a:effectLst/>
                          <a:latin typeface="Consolas" panose="020B0609020204030204" pitchFamily="49" charset="0"/>
                          <a:ea typeface="+mn-ea"/>
                          <a:cs typeface="+mn-cs"/>
                        </a:rPr>
                        <a:t>.</a:t>
                      </a:r>
                      <a:r>
                        <a:rPr lang="en-US" sz="1800" b="0" kern="1200" dirty="0" err="1">
                          <a:solidFill>
                            <a:srgbClr val="7030A0"/>
                          </a:solidFill>
                          <a:effectLst/>
                          <a:latin typeface="Consolas" panose="020B0609020204030204" pitchFamily="49" charset="0"/>
                          <a:ea typeface="+mn-ea"/>
                          <a:cs typeface="+mn-cs"/>
                        </a:rPr>
                        <a:t>Gene_Mutation</a:t>
                      </a:r>
                      <a:r>
                        <a:rPr lang="en-US" sz="1800" b="0" kern="1200" dirty="0">
                          <a:solidFill>
                            <a:schemeClr val="dk1"/>
                          </a:solidFill>
                          <a:effectLst/>
                          <a:latin typeface="Consolas" panose="020B0609020204030204" pitchFamily="49" charset="0"/>
                          <a:ea typeface="+mn-ea"/>
                          <a:cs typeface="+mn-cs"/>
                        </a:rPr>
                        <a:t>() </a:t>
                      </a:r>
                      <a:r>
                        <a:rPr lang="en-US" sz="1800" b="0" kern="1200" dirty="0">
                          <a:solidFill>
                            <a:schemeClr val="accent5">
                              <a:lumMod val="75000"/>
                            </a:schemeClr>
                          </a:solidFill>
                          <a:effectLst/>
                          <a:latin typeface="Consolas" panose="020B0609020204030204" pitchFamily="49" charset="0"/>
                          <a:ea typeface="+mn-ea"/>
                          <a:cs typeface="+mn-cs"/>
                        </a:rPr>
                        <a:t>for</a:t>
                      </a:r>
                      <a:r>
                        <a:rPr lang="en-US" sz="1800" b="0" kern="1200" dirty="0">
                          <a:solidFill>
                            <a:schemeClr val="dk1"/>
                          </a:solidFill>
                          <a:effectLst/>
                          <a:latin typeface="Consolas" panose="020B0609020204030204" pitchFamily="49" charset="0"/>
                          <a:ea typeface="+mn-ea"/>
                          <a:cs typeface="+mn-cs"/>
                        </a:rPr>
                        <a:t> _ </a:t>
                      </a:r>
                      <a:r>
                        <a:rPr lang="en-US" sz="1800" b="0" kern="1200" dirty="0">
                          <a:solidFill>
                            <a:schemeClr val="accent5">
                              <a:lumMod val="75000"/>
                            </a:schemeClr>
                          </a:solidFill>
                          <a:effectLst/>
                          <a:latin typeface="Consolas" panose="020B0609020204030204" pitchFamily="49" charset="0"/>
                          <a:ea typeface="+mn-ea"/>
                          <a:cs typeface="+mn-cs"/>
                        </a:rPr>
                        <a:t>in</a:t>
                      </a:r>
                      <a:r>
                        <a:rPr lang="en-US" sz="1800" b="0" kern="1200" dirty="0">
                          <a:solidFill>
                            <a:schemeClr val="dk1"/>
                          </a:solidFill>
                          <a:effectLst/>
                          <a:latin typeface="Consolas" panose="020B0609020204030204" pitchFamily="49" charset="0"/>
                          <a:ea typeface="+mn-ea"/>
                          <a:cs typeface="+mn-cs"/>
                        </a:rPr>
                        <a:t> range(</a:t>
                      </a:r>
                      <a:r>
                        <a:rPr lang="en-US" sz="1800" b="0" kern="1200" dirty="0" err="1">
                          <a:solidFill>
                            <a:srgbClr val="7030A0"/>
                          </a:solidFill>
                          <a:effectLst/>
                          <a:latin typeface="Consolas" panose="020B0609020204030204" pitchFamily="49" charset="0"/>
                          <a:ea typeface="+mn-ea"/>
                          <a:cs typeface="+mn-cs"/>
                        </a:rPr>
                        <a:t>Chromosome_Len</a:t>
                      </a:r>
                      <a:r>
                        <a:rPr lang="en-US" sz="1800" b="0" kern="1200" dirty="0">
                          <a:solidFill>
                            <a:schemeClr val="dk1"/>
                          </a:solidFill>
                          <a:effectLst/>
                          <a:latin typeface="Consolas" panose="020B0609020204030204" pitchFamily="49" charset="0"/>
                          <a:ea typeface="+mn-ea"/>
                          <a:cs typeface="+mn-cs"/>
                        </a:rPr>
                        <a:t>)]</a:t>
                      </a: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5" name="Round Diagonal Corner Rectangle 5"/>
          <p:cNvSpPr/>
          <p:nvPr/>
        </p:nvSpPr>
        <p:spPr>
          <a:xfrm>
            <a:off x="2479295" y="3178175"/>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THỰC HIỆN LẦN 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4"/>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pic>
        <p:nvPicPr>
          <p:cNvPr id="6" name="Processing_1_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60056" y="1540881"/>
            <a:ext cx="8198562" cy="4389647"/>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22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6" name="Table 5"/>
          <p:cNvGraphicFramePr>
            <a:graphicFrameLocks noGrp="1"/>
          </p:cNvGraphicFramePr>
          <p:nvPr/>
        </p:nvGraphicFramePr>
        <p:xfrm>
          <a:off x="905774" y="2383386"/>
          <a:ext cx="8410406"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410406">
                  <a:extLst>
                    <a:ext uri="{9D8B030D-6E8A-4147-A177-3AD203B41FA5}">
                      <a16:colId xmlns:a16="http://schemas.microsoft.com/office/drawing/2014/main" val="20000"/>
                    </a:ext>
                  </a:extLst>
                </a:gridCol>
              </a:tblGrid>
              <a:tr h="375096">
                <a:tc>
                  <a:txBody>
                    <a:bodyPr/>
                    <a:lstStyle/>
                    <a:p>
                      <a:pPr>
                        <a:lnSpc>
                          <a:spcPct val="130000"/>
                        </a:lnSpc>
                      </a:pPr>
                      <a:r>
                        <a:rPr lang="en-US" sz="1800" b="0" kern="1200" dirty="0">
                          <a:solidFill>
                            <a:schemeClr val="accent1">
                              <a:lumMod val="75000"/>
                            </a:schemeClr>
                          </a:solidFill>
                          <a:effectLst/>
                          <a:latin typeface="Consolas" panose="020B0609020204030204" pitchFamily="49" charset="0"/>
                          <a:ea typeface="+mn-ea"/>
                          <a:cs typeface="+mn-cs"/>
                        </a:rPr>
                        <a:t>Generation</a:t>
                      </a:r>
                      <a:r>
                        <a:rPr lang="en-US" sz="1800" b="0" kern="1200" dirty="0">
                          <a:solidFill>
                            <a:schemeClr val="dk1"/>
                          </a:solidFill>
                          <a:effectLst/>
                          <a:latin typeface="Consolas" panose="020B0609020204030204" pitchFamily="49" charset="0"/>
                          <a:ea typeface="+mn-ea"/>
                          <a:cs typeface="+mn-cs"/>
                        </a:rPr>
                        <a:t>: 10790 </a:t>
                      </a:r>
                    </a:p>
                    <a:p>
                      <a:pPr>
                        <a:lnSpc>
                          <a:spcPct val="130000"/>
                        </a:lnSpc>
                      </a:pPr>
                      <a:r>
                        <a:rPr lang="en-US" sz="1800" b="0" kern="1200" dirty="0">
                          <a:solidFill>
                            <a:schemeClr val="accent2">
                              <a:lumMod val="75000"/>
                            </a:schemeClr>
                          </a:solidFill>
                          <a:effectLst/>
                          <a:latin typeface="Consolas" panose="020B0609020204030204" pitchFamily="49" charset="0"/>
                          <a:ea typeface="+mn-ea"/>
                          <a:cs typeface="+mn-cs"/>
                        </a:rPr>
                        <a:t>String</a:t>
                      </a:r>
                      <a:r>
                        <a:rPr lang="en-US" sz="1800" b="0" kern="1200" dirty="0">
                          <a:solidFill>
                            <a:schemeClr val="dk1"/>
                          </a:solidFill>
                          <a:effectLst/>
                          <a:latin typeface="Consolas" panose="020B0609020204030204" pitchFamily="49" charset="0"/>
                          <a:ea typeface="+mn-ea"/>
                          <a:cs typeface="+mn-cs"/>
                        </a:rPr>
                        <a:t>: Can Tho University of Technology </a:t>
                      </a:r>
                    </a:p>
                    <a:p>
                      <a:pPr>
                        <a:lnSpc>
                          <a:spcPct val="130000"/>
                        </a:lnSpc>
                      </a:pPr>
                      <a:r>
                        <a:rPr lang="en-US" sz="1800" b="0" kern="1200" dirty="0">
                          <a:solidFill>
                            <a:srgbClr val="7030A0"/>
                          </a:solidFill>
                          <a:effectLst/>
                          <a:latin typeface="Consolas" panose="020B0609020204030204" pitchFamily="49" charset="0"/>
                          <a:ea typeface="+mn-ea"/>
                          <a:cs typeface="+mn-cs"/>
                        </a:rPr>
                        <a:t>Fitness</a:t>
                      </a:r>
                      <a:r>
                        <a:rPr lang="en-US" sz="1800" b="0" kern="1200" dirty="0">
                          <a:solidFill>
                            <a:schemeClr val="dk1"/>
                          </a:solidFill>
                          <a:effectLst/>
                          <a:latin typeface="Consolas" panose="020B0609020204030204" pitchFamily="49" charset="0"/>
                          <a:ea typeface="+mn-ea"/>
                          <a:cs typeface="+mn-cs"/>
                        </a:rPr>
                        <a:t>: 0</a:t>
                      </a: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5" name="Round Diagonal Corner Rectangle 5"/>
          <p:cNvSpPr/>
          <p:nvPr/>
        </p:nvSpPr>
        <p:spPr>
          <a:xfrm>
            <a:off x="2479295" y="3178175"/>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THỰC HIỆN LẦN 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336430"/>
            <a:ext cx="9501505" cy="6364725"/>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5" name="Text Box 2"/>
          <p:cNvSpPr txBox="1"/>
          <p:nvPr/>
        </p:nvSpPr>
        <p:spPr>
          <a:xfrm>
            <a:off x="434556" y="1976120"/>
            <a:ext cx="529590" cy="511810"/>
          </a:xfrm>
          <a:prstGeom prst="rect">
            <a:avLst/>
          </a:prstGeom>
          <a:noFill/>
        </p:spPr>
        <p:txBody>
          <a:bodyPr wrap="none" rtlCol="0" anchor="t">
            <a:noAutofit/>
          </a:bodyPr>
          <a:lstStyle/>
          <a:p>
            <a:endParaRPr lang="en-US">
              <a:cs typeface="Times New Roman" panose="02020603050405020304" charset="0"/>
              <a:sym typeface="Wingdings" panose="05000000000000000000" charset="0"/>
            </a:endParaRPr>
          </a:p>
        </p:txBody>
      </p:sp>
      <p:sp>
        <p:nvSpPr>
          <p:cNvPr id="3" name="Hexagon 2"/>
          <p:cNvSpPr/>
          <p:nvPr/>
        </p:nvSpPr>
        <p:spPr>
          <a:xfrm>
            <a:off x="434556" y="1855470"/>
            <a:ext cx="3486150" cy="3147060"/>
          </a:xfrm>
          <a:prstGeom prst="hexagon">
            <a:avLst/>
          </a:prstGeom>
          <a:ln w="12700" cmpd="sng">
            <a:solidFill>
              <a:schemeClr val="accent1">
                <a:shade val="50000"/>
              </a:schemeClr>
            </a:solidFill>
            <a:prstDash val="solid"/>
          </a:ln>
        </p:spPr>
        <p:style>
          <a:lnRef idx="0">
            <a:srgbClr val="FFFFFF"/>
          </a:lnRef>
          <a:fillRef idx="2">
            <a:schemeClr val="accent1"/>
          </a:fillRef>
          <a:effectRef idx="0">
            <a:srgbClr val="FFFFFF"/>
          </a:effectRef>
          <a:fontRef idx="minor">
            <a:schemeClr val="lt1"/>
          </a:fontRef>
        </p:style>
        <p:txBody>
          <a:bodyPr rtlCol="0" anchor="ctr"/>
          <a:lstStyle/>
          <a:p>
            <a:pPr algn="ctr"/>
            <a:r>
              <a:rPr lang="vi-VN" altLang="en-US" sz="3000" b="1" dirty="0">
                <a:latin typeface="Times New Roman" panose="02020603050405020304" charset="0"/>
                <a:cs typeface="Times New Roman" panose="02020603050405020304" charset="0"/>
                <a:sym typeface="+mn-ea"/>
              </a:rPr>
              <a:t>NỘI DUNG BÁO CÁO</a:t>
            </a:r>
            <a:r>
              <a:rPr lang="vi-VN" altLang="en-US" sz="2400" b="1" dirty="0">
                <a:latin typeface="Times New Roman" panose="02020603050405020304" charset="0"/>
                <a:cs typeface="Times New Roman" panose="02020603050405020304" charset="0"/>
                <a:sym typeface="+mn-ea"/>
              </a:rPr>
              <a:t> </a:t>
            </a:r>
          </a:p>
        </p:txBody>
      </p:sp>
      <p:sp>
        <p:nvSpPr>
          <p:cNvPr id="6" name="Text Box 13"/>
          <p:cNvSpPr txBox="1"/>
          <p:nvPr/>
        </p:nvSpPr>
        <p:spPr>
          <a:xfrm>
            <a:off x="4246677" y="1779587"/>
            <a:ext cx="5356129" cy="3298825"/>
          </a:xfrm>
          <a:prstGeom prst="rect">
            <a:avLst/>
          </a:prstGeom>
          <a:noFill/>
        </p:spPr>
        <p:txBody>
          <a:bodyPr wrap="square" rtlCol="0">
            <a:noAutofit/>
          </a:bodyPr>
          <a:lstStyle/>
          <a:p>
            <a:pPr marL="514350" indent="-514350">
              <a:buFont typeface="+mj-lt"/>
              <a:buAutoNum type="romanUcPeriod"/>
            </a:pPr>
            <a:r>
              <a:rPr lang="vi-VN" altLang="en-US" sz="2400" b="1" dirty="0">
                <a:latin typeface="Times New Roman" panose="02020603050405020304" charset="0"/>
                <a:cs typeface="Times New Roman" panose="02020603050405020304" charset="0"/>
              </a:rPr>
              <a:t>GIỚI THIỆU TỔNG QUAN</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CƠ SỞ LÝ THUYẾT</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PHƯƠNG PHÁP THỰC HIỆN</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KẾT QUẢ </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ĐÁNH GIÁ VÀ KẾT LUẬN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fade">
                                      <p:cBhvr>
                                        <p:cTn id="17" dur="500"/>
                                        <p:tgtEl>
                                          <p:spTgt spid="6">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6" end="6"/>
                                            </p:txEl>
                                          </p:spTgt>
                                        </p:tgtEl>
                                        <p:attrNameLst>
                                          <p:attrName>style.visibility</p:attrName>
                                        </p:attrNameLst>
                                      </p:cBhvr>
                                      <p:to>
                                        <p:strVal val="visible"/>
                                      </p:to>
                                    </p:set>
                                    <p:animEffect transition="in" filter="fade">
                                      <p:cBhvr>
                                        <p:cTn id="22" dur="500"/>
                                        <p:tgtEl>
                                          <p:spTgt spid="6">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animEffect transition="in" filter="fade">
                                      <p:cBhvr>
                                        <p:cTn id="2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4"/>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pic>
        <p:nvPicPr>
          <p:cNvPr id="6" name="Processing_2_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24042" y="1312281"/>
            <a:ext cx="8870590" cy="4846847"/>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32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6" name="Table 5"/>
          <p:cNvGraphicFramePr>
            <a:graphicFrameLocks noGrp="1"/>
          </p:cNvGraphicFramePr>
          <p:nvPr/>
        </p:nvGraphicFramePr>
        <p:xfrm>
          <a:off x="905774" y="2383386"/>
          <a:ext cx="8410406"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410406">
                  <a:extLst>
                    <a:ext uri="{9D8B030D-6E8A-4147-A177-3AD203B41FA5}">
                      <a16:colId xmlns:a16="http://schemas.microsoft.com/office/drawing/2014/main" val="20000"/>
                    </a:ext>
                  </a:extLst>
                </a:gridCol>
              </a:tblGrid>
              <a:tr h="375096">
                <a:tc>
                  <a:txBody>
                    <a:bodyPr/>
                    <a:lstStyle/>
                    <a:p>
                      <a:pPr>
                        <a:lnSpc>
                          <a:spcPct val="130000"/>
                        </a:lnSpc>
                      </a:pPr>
                      <a:r>
                        <a:rPr lang="en-US" sz="1800" b="0" kern="1200" dirty="0">
                          <a:solidFill>
                            <a:schemeClr val="accent1">
                              <a:lumMod val="75000"/>
                            </a:schemeClr>
                          </a:solidFill>
                          <a:effectLst/>
                          <a:latin typeface="Consolas" panose="020B0609020204030204" pitchFamily="49" charset="0"/>
                          <a:ea typeface="+mn-ea"/>
                          <a:cs typeface="+mn-cs"/>
                        </a:rPr>
                        <a:t>Generation</a:t>
                      </a:r>
                      <a:r>
                        <a:rPr lang="en-US" sz="1800" b="0" kern="1200" dirty="0">
                          <a:solidFill>
                            <a:schemeClr val="dk1"/>
                          </a:solidFill>
                          <a:effectLst/>
                          <a:latin typeface="Consolas" panose="020B0609020204030204" pitchFamily="49" charset="0"/>
                          <a:ea typeface="+mn-ea"/>
                          <a:cs typeface="+mn-cs"/>
                        </a:rPr>
                        <a:t>: 12760 </a:t>
                      </a:r>
                    </a:p>
                    <a:p>
                      <a:pPr>
                        <a:lnSpc>
                          <a:spcPct val="130000"/>
                        </a:lnSpc>
                      </a:pPr>
                      <a:r>
                        <a:rPr lang="en-US" sz="1800" b="0" kern="1200" dirty="0">
                          <a:solidFill>
                            <a:schemeClr val="accent2">
                              <a:lumMod val="75000"/>
                            </a:schemeClr>
                          </a:solidFill>
                          <a:effectLst/>
                          <a:latin typeface="Consolas" panose="020B0609020204030204" pitchFamily="49" charset="0"/>
                          <a:ea typeface="+mn-ea"/>
                          <a:cs typeface="+mn-cs"/>
                        </a:rPr>
                        <a:t>String</a:t>
                      </a:r>
                      <a:r>
                        <a:rPr lang="en-US" sz="1800" b="0" kern="1200" dirty="0">
                          <a:solidFill>
                            <a:schemeClr val="dk1"/>
                          </a:solidFill>
                          <a:effectLst/>
                          <a:latin typeface="Consolas" panose="020B0609020204030204" pitchFamily="49" charset="0"/>
                          <a:ea typeface="+mn-ea"/>
                          <a:cs typeface="+mn-cs"/>
                        </a:rPr>
                        <a:t>: Can Tho University of Technology </a:t>
                      </a:r>
                    </a:p>
                    <a:p>
                      <a:pPr>
                        <a:lnSpc>
                          <a:spcPct val="130000"/>
                        </a:lnSpc>
                      </a:pPr>
                      <a:r>
                        <a:rPr lang="en-US" sz="1800" b="0" kern="1200" dirty="0">
                          <a:solidFill>
                            <a:srgbClr val="7030A0"/>
                          </a:solidFill>
                          <a:effectLst/>
                          <a:latin typeface="Consolas" panose="020B0609020204030204" pitchFamily="49" charset="0"/>
                          <a:ea typeface="+mn-ea"/>
                          <a:cs typeface="+mn-cs"/>
                        </a:rPr>
                        <a:t>Fitness</a:t>
                      </a:r>
                      <a:r>
                        <a:rPr lang="en-US" sz="1800" b="0" kern="1200" dirty="0">
                          <a:solidFill>
                            <a:schemeClr val="dk1"/>
                          </a:solidFill>
                          <a:effectLst/>
                          <a:latin typeface="Consolas" panose="020B0609020204030204" pitchFamily="49" charset="0"/>
                          <a:ea typeface="+mn-ea"/>
                          <a:cs typeface="+mn-cs"/>
                        </a:rPr>
                        <a:t>: 0</a:t>
                      </a: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7844011" cy="553998"/>
          </a:xfrm>
          <a:prstGeom prst="rect">
            <a:avLst/>
          </a:prstGeom>
          <a:noFill/>
        </p:spPr>
        <p:txBody>
          <a:bodyPr wrap="square" rtlCol="0">
            <a:spAutoFit/>
          </a:bodyPr>
          <a:lstStyle/>
          <a:p>
            <a:pPr marL="571500" indent="-571500">
              <a:buFont typeface="+mj-lt"/>
              <a:buAutoNum type="romanUcPeriod" startAt="5"/>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LUẬN VÀ HƯỚNG PHÁT TRIỂN</a:t>
            </a:r>
          </a:p>
        </p:txBody>
      </p:sp>
      <p:sp>
        <p:nvSpPr>
          <p:cNvPr id="5" name="Round Diagonal Corner Rectangle 5"/>
          <p:cNvSpPr/>
          <p:nvPr/>
        </p:nvSpPr>
        <p:spPr>
          <a:xfrm>
            <a:off x="2581910" y="2056741"/>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KẾT LUẬN</a:t>
            </a:r>
          </a:p>
        </p:txBody>
      </p:sp>
      <p:sp>
        <p:nvSpPr>
          <p:cNvPr id="6" name="Round Diagonal Corner Rectangle 5"/>
          <p:cNvSpPr/>
          <p:nvPr/>
        </p:nvSpPr>
        <p:spPr>
          <a:xfrm>
            <a:off x="2581911" y="4081074"/>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HƯỚNG PHÁT TRIỂN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7" name="Rectangle: Diagonal Corners Rounded 6"/>
          <p:cNvSpPr/>
          <p:nvPr/>
        </p:nvSpPr>
        <p:spPr>
          <a:xfrm>
            <a:off x="698739" y="2717321"/>
            <a:ext cx="8298611" cy="1026543"/>
          </a:xfrm>
          <a:prstGeom prst="round2DiagRect">
            <a:avLst/>
          </a:prstGeom>
          <a:noFill/>
          <a:ln w="38100">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2232841" y="2939700"/>
            <a:ext cx="5230406" cy="553998"/>
          </a:xfrm>
          <a:prstGeom prst="rect">
            <a:avLst/>
          </a:prstGeom>
          <a:noFill/>
        </p:spPr>
        <p:txBody>
          <a:bodyPr wrap="none" rtlCol="0">
            <a:spAutoFit/>
          </a:bodyPr>
          <a:lstStyle/>
          <a:p>
            <a:r>
              <a:rPr lang="vi-VN" sz="3000" dirty="0">
                <a:solidFill>
                  <a:schemeClr val="accent1">
                    <a:lumMod val="50000"/>
                  </a:schemeClr>
                </a:solidFill>
                <a:effectLst>
                  <a:reflection blurRad="6350" stA="55000" endA="300" endPos="45500" dir="5400000" sy="-100000" algn="bl" rotWithShape="0"/>
                </a:effectLst>
                <a:latin typeface="+mj-lt"/>
              </a:rPr>
              <a:t>XIN CHÂN THÀNH CẢM ƠN!</a:t>
            </a:r>
            <a:endParaRPr lang="en-US" sz="3000" dirty="0">
              <a:solidFill>
                <a:schemeClr val="accent1">
                  <a:lumMod val="50000"/>
                </a:schemeClr>
              </a:solidFill>
              <a:effectLst>
                <a:reflection blurRad="6350" stA="55000" endA="300" endPos="45500" dir="5400000" sy="-100000" algn="bl" rotWithShape="0"/>
              </a:effectLst>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7844011" cy="553998"/>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15" name="Rectangle 14">
            <a:extLst>
              <a:ext uri="{FF2B5EF4-FFF2-40B4-BE49-F238E27FC236}">
                <a16:creationId xmlns:a16="http://schemas.microsoft.com/office/drawing/2014/main" id="{52CCE7BE-8829-3F36-48F5-B342BB7E2952}"/>
              </a:ext>
            </a:extLst>
          </p:cNvPr>
          <p:cNvSpPr/>
          <p:nvPr/>
        </p:nvSpPr>
        <p:spPr>
          <a:xfrm>
            <a:off x="1830795" y="195628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K</a:t>
            </a:r>
            <a:endParaRPr lang="en-US" sz="2000" dirty="0">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8C0859AD-EC90-A51F-773B-798E9B0D618C}"/>
              </a:ext>
            </a:extLst>
          </p:cNvPr>
          <p:cNvSpPr/>
          <p:nvPr/>
        </p:nvSpPr>
        <p:spPr>
          <a:xfrm>
            <a:off x="2661093" y="195628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H</a:t>
            </a:r>
          </a:p>
        </p:txBody>
      </p:sp>
      <p:sp>
        <p:nvSpPr>
          <p:cNvPr id="17" name="Rectangle 16">
            <a:extLst>
              <a:ext uri="{FF2B5EF4-FFF2-40B4-BE49-F238E27FC236}">
                <a16:creationId xmlns:a16="http://schemas.microsoft.com/office/drawing/2014/main" id="{76266DEF-6A05-2426-B236-0DDB9271DAF9}"/>
              </a:ext>
            </a:extLst>
          </p:cNvPr>
          <p:cNvSpPr/>
          <p:nvPr/>
        </p:nvSpPr>
        <p:spPr>
          <a:xfrm>
            <a:off x="4307013" y="195628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T</a:t>
            </a:r>
            <a:endParaRPr lang="en-US" sz="2000" dirty="0">
              <a:latin typeface="Times New Roman" panose="02020603050405020304" pitchFamily="18" charset="0"/>
              <a:cs typeface="Times New Roman" panose="02020603050405020304" pitchFamily="18" charset="0"/>
            </a:endParaRPr>
          </a:p>
        </p:txBody>
      </p:sp>
      <p:sp>
        <p:nvSpPr>
          <p:cNvPr id="18" name="Rectangle 17">
            <a:extLst>
              <a:ext uri="{FF2B5EF4-FFF2-40B4-BE49-F238E27FC236}">
                <a16:creationId xmlns:a16="http://schemas.microsoft.com/office/drawing/2014/main" id="{36A63DD4-0F56-D884-ADE4-63B808E2D111}"/>
              </a:ext>
            </a:extLst>
          </p:cNvPr>
          <p:cNvSpPr/>
          <p:nvPr/>
        </p:nvSpPr>
        <p:spPr>
          <a:xfrm>
            <a:off x="3484053" y="195628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M</a:t>
            </a:r>
          </a:p>
        </p:txBody>
      </p:sp>
      <p:sp>
        <p:nvSpPr>
          <p:cNvPr id="23" name="TextBox 22">
            <a:extLst>
              <a:ext uri="{FF2B5EF4-FFF2-40B4-BE49-F238E27FC236}">
                <a16:creationId xmlns:a16="http://schemas.microsoft.com/office/drawing/2014/main" id="{68DF578A-1728-7597-6E8A-DAA8ECED0D3F}"/>
              </a:ext>
            </a:extLst>
          </p:cNvPr>
          <p:cNvSpPr txBox="1"/>
          <p:nvPr/>
        </p:nvSpPr>
        <p:spPr>
          <a:xfrm>
            <a:off x="2111507" y="1552142"/>
            <a:ext cx="30168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0</a:t>
            </a:r>
          </a:p>
        </p:txBody>
      </p:sp>
      <p:sp>
        <p:nvSpPr>
          <p:cNvPr id="24" name="TextBox 23">
            <a:extLst>
              <a:ext uri="{FF2B5EF4-FFF2-40B4-BE49-F238E27FC236}">
                <a16:creationId xmlns:a16="http://schemas.microsoft.com/office/drawing/2014/main" id="{F29534B0-9EDE-EF10-2430-47A901F6BCB6}"/>
              </a:ext>
            </a:extLst>
          </p:cNvPr>
          <p:cNvSpPr txBox="1"/>
          <p:nvPr/>
        </p:nvSpPr>
        <p:spPr>
          <a:xfrm>
            <a:off x="1751162" y="5277703"/>
            <a:ext cx="2058577"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Chromosome target</a:t>
            </a:r>
          </a:p>
        </p:txBody>
      </p:sp>
      <p:sp>
        <p:nvSpPr>
          <p:cNvPr id="25" name="TextBox 24">
            <a:extLst>
              <a:ext uri="{FF2B5EF4-FFF2-40B4-BE49-F238E27FC236}">
                <a16:creationId xmlns:a16="http://schemas.microsoft.com/office/drawing/2014/main" id="{2B921FB4-6902-DE7A-96EC-6528A197E0E4}"/>
              </a:ext>
            </a:extLst>
          </p:cNvPr>
          <p:cNvSpPr txBox="1"/>
          <p:nvPr/>
        </p:nvSpPr>
        <p:spPr>
          <a:xfrm>
            <a:off x="1697548" y="2792768"/>
            <a:ext cx="2748445"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Chromosome in population</a:t>
            </a:r>
          </a:p>
        </p:txBody>
      </p:sp>
      <p:sp>
        <p:nvSpPr>
          <p:cNvPr id="26" name="TextBox 25">
            <a:extLst>
              <a:ext uri="{FF2B5EF4-FFF2-40B4-BE49-F238E27FC236}">
                <a16:creationId xmlns:a16="http://schemas.microsoft.com/office/drawing/2014/main" id="{CC1A7ECE-039C-B229-3BD1-A2A4F46BFA2E}"/>
              </a:ext>
            </a:extLst>
          </p:cNvPr>
          <p:cNvSpPr txBox="1"/>
          <p:nvPr/>
        </p:nvSpPr>
        <p:spPr>
          <a:xfrm>
            <a:off x="2921730" y="1552142"/>
            <a:ext cx="300082"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1</a:t>
            </a:r>
          </a:p>
        </p:txBody>
      </p:sp>
      <p:sp>
        <p:nvSpPr>
          <p:cNvPr id="27" name="TextBox 26">
            <a:extLst>
              <a:ext uri="{FF2B5EF4-FFF2-40B4-BE49-F238E27FC236}">
                <a16:creationId xmlns:a16="http://schemas.microsoft.com/office/drawing/2014/main" id="{8085ACFC-34C8-215B-BCE3-35FB7D5E25E8}"/>
              </a:ext>
            </a:extLst>
          </p:cNvPr>
          <p:cNvSpPr txBox="1"/>
          <p:nvPr/>
        </p:nvSpPr>
        <p:spPr>
          <a:xfrm>
            <a:off x="3744690" y="1552142"/>
            <a:ext cx="300082"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2</a:t>
            </a:r>
          </a:p>
        </p:txBody>
      </p:sp>
      <p:sp>
        <p:nvSpPr>
          <p:cNvPr id="28" name="TextBox 27">
            <a:extLst>
              <a:ext uri="{FF2B5EF4-FFF2-40B4-BE49-F238E27FC236}">
                <a16:creationId xmlns:a16="http://schemas.microsoft.com/office/drawing/2014/main" id="{2074E3C6-865A-3E6D-C590-591864ECE3B3}"/>
              </a:ext>
            </a:extLst>
          </p:cNvPr>
          <p:cNvSpPr txBox="1"/>
          <p:nvPr/>
        </p:nvSpPr>
        <p:spPr>
          <a:xfrm>
            <a:off x="4567650" y="1552142"/>
            <a:ext cx="30168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3</a:t>
            </a:r>
          </a:p>
        </p:txBody>
      </p:sp>
      <p:sp>
        <p:nvSpPr>
          <p:cNvPr id="33" name="Rectangle 32">
            <a:extLst>
              <a:ext uri="{FF2B5EF4-FFF2-40B4-BE49-F238E27FC236}">
                <a16:creationId xmlns:a16="http://schemas.microsoft.com/office/drawing/2014/main" id="{B03A48A1-DA14-EF94-3E5B-BA670C565A13}"/>
              </a:ext>
            </a:extLst>
          </p:cNvPr>
          <p:cNvSpPr/>
          <p:nvPr/>
        </p:nvSpPr>
        <p:spPr>
          <a:xfrm>
            <a:off x="6647544" y="195628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0000"/>
                </a:solidFill>
                <a:latin typeface="Times New Roman" panose="02020603050405020304" pitchFamily="18" charset="0"/>
                <a:cs typeface="Times New Roman" panose="02020603050405020304" pitchFamily="18" charset="0"/>
              </a:rPr>
              <a:t>K</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36" name="TextBox 35">
            <a:extLst>
              <a:ext uri="{FF2B5EF4-FFF2-40B4-BE49-F238E27FC236}">
                <a16:creationId xmlns:a16="http://schemas.microsoft.com/office/drawing/2014/main" id="{772AD16E-12EE-E3C1-3025-776EF5D65287}"/>
              </a:ext>
            </a:extLst>
          </p:cNvPr>
          <p:cNvSpPr txBox="1"/>
          <p:nvPr/>
        </p:nvSpPr>
        <p:spPr>
          <a:xfrm>
            <a:off x="6908181" y="1586954"/>
            <a:ext cx="30168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0</a:t>
            </a:r>
          </a:p>
        </p:txBody>
      </p:sp>
      <p:sp>
        <p:nvSpPr>
          <p:cNvPr id="45" name="Rectangle 44">
            <a:extLst>
              <a:ext uri="{FF2B5EF4-FFF2-40B4-BE49-F238E27FC236}">
                <a16:creationId xmlns:a16="http://schemas.microsoft.com/office/drawing/2014/main" id="{4CEE0C1C-671B-3F66-B3B9-21AC5E2C4FB0}"/>
              </a:ext>
            </a:extLst>
          </p:cNvPr>
          <p:cNvSpPr/>
          <p:nvPr/>
        </p:nvSpPr>
        <p:spPr>
          <a:xfrm>
            <a:off x="1830795" y="4387514"/>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C</a:t>
            </a:r>
          </a:p>
        </p:txBody>
      </p:sp>
      <p:sp>
        <p:nvSpPr>
          <p:cNvPr id="46" name="Rectangle 45">
            <a:extLst>
              <a:ext uri="{FF2B5EF4-FFF2-40B4-BE49-F238E27FC236}">
                <a16:creationId xmlns:a16="http://schemas.microsoft.com/office/drawing/2014/main" id="{FA33B51B-952C-F562-6FDF-BEA4B1C6CDF8}"/>
              </a:ext>
            </a:extLst>
          </p:cNvPr>
          <p:cNvSpPr/>
          <p:nvPr/>
        </p:nvSpPr>
        <p:spPr>
          <a:xfrm>
            <a:off x="2661093" y="4387514"/>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T</a:t>
            </a:r>
          </a:p>
        </p:txBody>
      </p:sp>
      <p:sp>
        <p:nvSpPr>
          <p:cNvPr id="47" name="Rectangle 46">
            <a:extLst>
              <a:ext uri="{FF2B5EF4-FFF2-40B4-BE49-F238E27FC236}">
                <a16:creationId xmlns:a16="http://schemas.microsoft.com/office/drawing/2014/main" id="{53D54D72-0F8E-8C0F-F540-3D0E55D402B9}"/>
              </a:ext>
            </a:extLst>
          </p:cNvPr>
          <p:cNvSpPr/>
          <p:nvPr/>
        </p:nvSpPr>
        <p:spPr>
          <a:xfrm>
            <a:off x="4307013" y="4387514"/>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T</a:t>
            </a:r>
          </a:p>
        </p:txBody>
      </p:sp>
      <p:sp>
        <p:nvSpPr>
          <p:cNvPr id="48" name="Rectangle 47">
            <a:extLst>
              <a:ext uri="{FF2B5EF4-FFF2-40B4-BE49-F238E27FC236}">
                <a16:creationId xmlns:a16="http://schemas.microsoft.com/office/drawing/2014/main" id="{928EB05B-5128-092E-FE2B-1E716577AFFF}"/>
              </a:ext>
            </a:extLst>
          </p:cNvPr>
          <p:cNvSpPr/>
          <p:nvPr/>
        </p:nvSpPr>
        <p:spPr>
          <a:xfrm>
            <a:off x="3484053" y="4387514"/>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U</a:t>
            </a:r>
          </a:p>
        </p:txBody>
      </p:sp>
      <p:sp>
        <p:nvSpPr>
          <p:cNvPr id="49" name="TextBox 48">
            <a:extLst>
              <a:ext uri="{FF2B5EF4-FFF2-40B4-BE49-F238E27FC236}">
                <a16:creationId xmlns:a16="http://schemas.microsoft.com/office/drawing/2014/main" id="{2657A105-26C7-83B8-603C-F1801F781D14}"/>
              </a:ext>
            </a:extLst>
          </p:cNvPr>
          <p:cNvSpPr txBox="1"/>
          <p:nvPr/>
        </p:nvSpPr>
        <p:spPr>
          <a:xfrm>
            <a:off x="2111507" y="3983370"/>
            <a:ext cx="30168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0</a:t>
            </a:r>
          </a:p>
        </p:txBody>
      </p:sp>
      <p:sp>
        <p:nvSpPr>
          <p:cNvPr id="50" name="TextBox 49">
            <a:extLst>
              <a:ext uri="{FF2B5EF4-FFF2-40B4-BE49-F238E27FC236}">
                <a16:creationId xmlns:a16="http://schemas.microsoft.com/office/drawing/2014/main" id="{21A1403B-8FE5-CC7A-5BB0-7AAA2308E6B3}"/>
              </a:ext>
            </a:extLst>
          </p:cNvPr>
          <p:cNvSpPr txBox="1"/>
          <p:nvPr/>
        </p:nvSpPr>
        <p:spPr>
          <a:xfrm>
            <a:off x="2921730" y="3983370"/>
            <a:ext cx="300082"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1</a:t>
            </a:r>
          </a:p>
        </p:txBody>
      </p:sp>
      <p:sp>
        <p:nvSpPr>
          <p:cNvPr id="51" name="TextBox 50">
            <a:extLst>
              <a:ext uri="{FF2B5EF4-FFF2-40B4-BE49-F238E27FC236}">
                <a16:creationId xmlns:a16="http://schemas.microsoft.com/office/drawing/2014/main" id="{05B2075E-1EE0-83B9-7471-4A2765496B34}"/>
              </a:ext>
            </a:extLst>
          </p:cNvPr>
          <p:cNvSpPr txBox="1"/>
          <p:nvPr/>
        </p:nvSpPr>
        <p:spPr>
          <a:xfrm>
            <a:off x="3744690" y="3983370"/>
            <a:ext cx="300082"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2</a:t>
            </a:r>
          </a:p>
        </p:txBody>
      </p:sp>
      <p:sp>
        <p:nvSpPr>
          <p:cNvPr id="52" name="TextBox 51">
            <a:extLst>
              <a:ext uri="{FF2B5EF4-FFF2-40B4-BE49-F238E27FC236}">
                <a16:creationId xmlns:a16="http://schemas.microsoft.com/office/drawing/2014/main" id="{DB4AEA3E-9F1E-95B2-DC8D-43FEAE9B089F}"/>
              </a:ext>
            </a:extLst>
          </p:cNvPr>
          <p:cNvSpPr txBox="1"/>
          <p:nvPr/>
        </p:nvSpPr>
        <p:spPr>
          <a:xfrm>
            <a:off x="4567650" y="3983370"/>
            <a:ext cx="30168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3</a:t>
            </a:r>
          </a:p>
        </p:txBody>
      </p:sp>
      <p:sp>
        <p:nvSpPr>
          <p:cNvPr id="53" name="Rectangle 52">
            <a:extLst>
              <a:ext uri="{FF2B5EF4-FFF2-40B4-BE49-F238E27FC236}">
                <a16:creationId xmlns:a16="http://schemas.microsoft.com/office/drawing/2014/main" id="{0D05CE3F-D830-4120-8620-79AD6EA64C72}"/>
              </a:ext>
            </a:extLst>
          </p:cNvPr>
          <p:cNvSpPr/>
          <p:nvPr/>
        </p:nvSpPr>
        <p:spPr>
          <a:xfrm>
            <a:off x="6650549" y="43914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0000"/>
                </a:solidFill>
                <a:latin typeface="Times New Roman" panose="02020603050405020304" pitchFamily="18" charset="0"/>
                <a:cs typeface="Times New Roman" panose="02020603050405020304" pitchFamily="18" charset="0"/>
              </a:rPr>
              <a:t>C</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54" name="TextBox 53">
            <a:extLst>
              <a:ext uri="{FF2B5EF4-FFF2-40B4-BE49-F238E27FC236}">
                <a16:creationId xmlns:a16="http://schemas.microsoft.com/office/drawing/2014/main" id="{234007A0-6A1F-56E1-FF27-04A1D978D3B6}"/>
              </a:ext>
            </a:extLst>
          </p:cNvPr>
          <p:cNvSpPr txBox="1"/>
          <p:nvPr/>
        </p:nvSpPr>
        <p:spPr>
          <a:xfrm>
            <a:off x="6911186" y="4022088"/>
            <a:ext cx="30168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0</a:t>
            </a:r>
          </a:p>
        </p:txBody>
      </p:sp>
      <p:cxnSp>
        <p:nvCxnSpPr>
          <p:cNvPr id="56" name="Connector: Elbow 55">
            <a:extLst>
              <a:ext uri="{FF2B5EF4-FFF2-40B4-BE49-F238E27FC236}">
                <a16:creationId xmlns:a16="http://schemas.microsoft.com/office/drawing/2014/main" id="{D89BB2DF-3124-7555-AE6E-FC2949039B92}"/>
              </a:ext>
            </a:extLst>
          </p:cNvPr>
          <p:cNvCxnSpPr>
            <a:stCxn id="33" idx="3"/>
            <a:endCxn id="53" idx="3"/>
          </p:cNvCxnSpPr>
          <p:nvPr/>
        </p:nvCxnSpPr>
        <p:spPr>
          <a:xfrm>
            <a:off x="7470504" y="2367766"/>
            <a:ext cx="3005" cy="2435134"/>
          </a:xfrm>
          <a:prstGeom prst="bentConnector3">
            <a:avLst>
              <a:gd name="adj1" fmla="val 15171115"/>
            </a:avLst>
          </a:prstGeom>
          <a:ln w="38100"/>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BA3400B1-A846-D78F-8460-E89C9DFC49E9}"/>
              </a:ext>
            </a:extLst>
          </p:cNvPr>
          <p:cNvSpPr txBox="1"/>
          <p:nvPr/>
        </p:nvSpPr>
        <p:spPr>
          <a:xfrm>
            <a:off x="7999212" y="3400667"/>
            <a:ext cx="1031051"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Compare</a:t>
            </a:r>
          </a:p>
        </p:txBody>
      </p:sp>
      <p:sp>
        <p:nvSpPr>
          <p:cNvPr id="60" name="Text Box 2">
            <a:extLst>
              <a:ext uri="{FF2B5EF4-FFF2-40B4-BE49-F238E27FC236}">
                <a16:creationId xmlns:a16="http://schemas.microsoft.com/office/drawing/2014/main" id="{059D0ECC-586E-8036-37C9-67224B44CBE9}"/>
              </a:ext>
            </a:extLst>
          </p:cNvPr>
          <p:cNvSpPr txBox="1"/>
          <p:nvPr/>
        </p:nvSpPr>
        <p:spPr>
          <a:xfrm>
            <a:off x="692113" y="895381"/>
            <a:ext cx="2277363" cy="531635"/>
          </a:xfrm>
          <a:prstGeom prst="rect">
            <a:avLst/>
          </a:prstGeom>
          <a:noFill/>
        </p:spPr>
        <p:txBody>
          <a:bodyPr wrap="square" rtlCol="0">
            <a:noAutofit/>
          </a:bodyPr>
          <a:lstStyle/>
          <a:p>
            <a:pPr indent="0">
              <a:buFont typeface="Arial" panose="020B0604020202020204" pitchFamily="34" charset="0"/>
              <a:buNone/>
            </a:pPr>
            <a:r>
              <a:rPr lang="vi-VN" sz="2400" b="1" i="1" dirty="0">
                <a:latin typeface="Times New Roman" panose="02020603050405020304" charset="0"/>
                <a:cs typeface="Times New Roman" panose="02020603050405020304" charset="0"/>
              </a:rPr>
              <a:t>Absolute Fitness</a:t>
            </a:r>
            <a:endParaRPr lang="en-US" sz="2400" b="1" i="1"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Tree>
    <p:extLst>
      <p:ext uri="{BB962C8B-B14F-4D97-AF65-F5344CB8AC3E}">
        <p14:creationId xmlns:p14="http://schemas.microsoft.com/office/powerpoint/2010/main" val="19704086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7844011" cy="553998"/>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Rectangle 2">
            <a:extLst>
              <a:ext uri="{FF2B5EF4-FFF2-40B4-BE49-F238E27FC236}">
                <a16:creationId xmlns:a16="http://schemas.microsoft.com/office/drawing/2014/main" id="{06B01D49-C4EA-7F2D-7660-4F5B2CCCC765}"/>
              </a:ext>
            </a:extLst>
          </p:cNvPr>
          <p:cNvSpPr/>
          <p:nvPr/>
        </p:nvSpPr>
        <p:spPr>
          <a:xfrm>
            <a:off x="1830795" y="195628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K</a:t>
            </a:r>
            <a:endParaRPr lang="en-US" sz="20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50B9D1E9-602A-CE73-1577-76A6C4EAAC3C}"/>
              </a:ext>
            </a:extLst>
          </p:cNvPr>
          <p:cNvSpPr/>
          <p:nvPr/>
        </p:nvSpPr>
        <p:spPr>
          <a:xfrm>
            <a:off x="2661093" y="195628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H</a:t>
            </a:r>
          </a:p>
        </p:txBody>
      </p:sp>
      <p:sp>
        <p:nvSpPr>
          <p:cNvPr id="6" name="Rectangle 5">
            <a:extLst>
              <a:ext uri="{FF2B5EF4-FFF2-40B4-BE49-F238E27FC236}">
                <a16:creationId xmlns:a16="http://schemas.microsoft.com/office/drawing/2014/main" id="{A5CD4805-5285-64BE-E9B1-D259D25F170E}"/>
              </a:ext>
            </a:extLst>
          </p:cNvPr>
          <p:cNvSpPr/>
          <p:nvPr/>
        </p:nvSpPr>
        <p:spPr>
          <a:xfrm>
            <a:off x="4307013" y="195628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T</a:t>
            </a:r>
            <a:endParaRPr lang="en-US" sz="2000"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48E1493A-F7F4-0A68-AD8F-5B0D798D4A02}"/>
              </a:ext>
            </a:extLst>
          </p:cNvPr>
          <p:cNvSpPr/>
          <p:nvPr/>
        </p:nvSpPr>
        <p:spPr>
          <a:xfrm>
            <a:off x="3484053" y="195628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M</a:t>
            </a:r>
          </a:p>
        </p:txBody>
      </p:sp>
      <p:sp>
        <p:nvSpPr>
          <p:cNvPr id="8" name="TextBox 7">
            <a:extLst>
              <a:ext uri="{FF2B5EF4-FFF2-40B4-BE49-F238E27FC236}">
                <a16:creationId xmlns:a16="http://schemas.microsoft.com/office/drawing/2014/main" id="{B99D7D14-2175-ECEF-958A-F9B2A030E6D5}"/>
              </a:ext>
            </a:extLst>
          </p:cNvPr>
          <p:cNvSpPr txBox="1"/>
          <p:nvPr/>
        </p:nvSpPr>
        <p:spPr>
          <a:xfrm>
            <a:off x="2111507" y="1552142"/>
            <a:ext cx="30168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0</a:t>
            </a:r>
          </a:p>
        </p:txBody>
      </p:sp>
      <p:sp>
        <p:nvSpPr>
          <p:cNvPr id="9" name="TextBox 8">
            <a:extLst>
              <a:ext uri="{FF2B5EF4-FFF2-40B4-BE49-F238E27FC236}">
                <a16:creationId xmlns:a16="http://schemas.microsoft.com/office/drawing/2014/main" id="{0D92334E-4B2D-FB14-D9F6-C7072BD62C13}"/>
              </a:ext>
            </a:extLst>
          </p:cNvPr>
          <p:cNvSpPr txBox="1"/>
          <p:nvPr/>
        </p:nvSpPr>
        <p:spPr>
          <a:xfrm>
            <a:off x="1751162" y="5277703"/>
            <a:ext cx="2058577"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Chromosome target</a:t>
            </a:r>
          </a:p>
        </p:txBody>
      </p:sp>
      <p:sp>
        <p:nvSpPr>
          <p:cNvPr id="11" name="TextBox 10">
            <a:extLst>
              <a:ext uri="{FF2B5EF4-FFF2-40B4-BE49-F238E27FC236}">
                <a16:creationId xmlns:a16="http://schemas.microsoft.com/office/drawing/2014/main" id="{AB136164-3CDA-89ED-EC3B-7C71BACBFAD0}"/>
              </a:ext>
            </a:extLst>
          </p:cNvPr>
          <p:cNvSpPr txBox="1"/>
          <p:nvPr/>
        </p:nvSpPr>
        <p:spPr>
          <a:xfrm>
            <a:off x="1697548" y="2792768"/>
            <a:ext cx="2748445"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Chromosome in population</a:t>
            </a:r>
          </a:p>
        </p:txBody>
      </p:sp>
      <p:sp>
        <p:nvSpPr>
          <p:cNvPr id="12" name="TextBox 11">
            <a:extLst>
              <a:ext uri="{FF2B5EF4-FFF2-40B4-BE49-F238E27FC236}">
                <a16:creationId xmlns:a16="http://schemas.microsoft.com/office/drawing/2014/main" id="{15013958-3B56-62E0-E7E1-5FAA8A22F0A0}"/>
              </a:ext>
            </a:extLst>
          </p:cNvPr>
          <p:cNvSpPr txBox="1"/>
          <p:nvPr/>
        </p:nvSpPr>
        <p:spPr>
          <a:xfrm>
            <a:off x="2921730" y="1552142"/>
            <a:ext cx="300082"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1</a:t>
            </a:r>
          </a:p>
        </p:txBody>
      </p:sp>
      <p:sp>
        <p:nvSpPr>
          <p:cNvPr id="13" name="TextBox 12">
            <a:extLst>
              <a:ext uri="{FF2B5EF4-FFF2-40B4-BE49-F238E27FC236}">
                <a16:creationId xmlns:a16="http://schemas.microsoft.com/office/drawing/2014/main" id="{72549EA7-7B13-CAB2-71ED-C79E372CBCF7}"/>
              </a:ext>
            </a:extLst>
          </p:cNvPr>
          <p:cNvSpPr txBox="1"/>
          <p:nvPr/>
        </p:nvSpPr>
        <p:spPr>
          <a:xfrm>
            <a:off x="3744690" y="1552142"/>
            <a:ext cx="300082"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2</a:t>
            </a:r>
          </a:p>
        </p:txBody>
      </p:sp>
      <p:sp>
        <p:nvSpPr>
          <p:cNvPr id="14" name="TextBox 13">
            <a:extLst>
              <a:ext uri="{FF2B5EF4-FFF2-40B4-BE49-F238E27FC236}">
                <a16:creationId xmlns:a16="http://schemas.microsoft.com/office/drawing/2014/main" id="{66C3CB68-8BEB-5A9F-0305-E43EDE4C49D3}"/>
              </a:ext>
            </a:extLst>
          </p:cNvPr>
          <p:cNvSpPr txBox="1"/>
          <p:nvPr/>
        </p:nvSpPr>
        <p:spPr>
          <a:xfrm>
            <a:off x="4567650" y="1552142"/>
            <a:ext cx="30168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3</a:t>
            </a:r>
          </a:p>
        </p:txBody>
      </p:sp>
      <p:sp>
        <p:nvSpPr>
          <p:cNvPr id="15" name="Rectangle 14">
            <a:extLst>
              <a:ext uri="{FF2B5EF4-FFF2-40B4-BE49-F238E27FC236}">
                <a16:creationId xmlns:a16="http://schemas.microsoft.com/office/drawing/2014/main" id="{64975CBA-DA41-B3D7-B2C5-EFA2A1F63342}"/>
              </a:ext>
            </a:extLst>
          </p:cNvPr>
          <p:cNvSpPr/>
          <p:nvPr/>
        </p:nvSpPr>
        <p:spPr>
          <a:xfrm>
            <a:off x="6647544" y="195628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Times New Roman" panose="02020603050405020304" pitchFamily="18" charset="0"/>
                <a:cs typeface="Times New Roman" panose="02020603050405020304" pitchFamily="18" charset="0"/>
              </a:rPr>
              <a:t>T</a:t>
            </a:r>
            <a:endParaRPr lang="en-US" dirty="0">
              <a:solidFill>
                <a:srgbClr val="FFFF00"/>
              </a:solidFill>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AE9B273E-88B4-FC3C-5851-F1CAD53431B8}"/>
              </a:ext>
            </a:extLst>
          </p:cNvPr>
          <p:cNvSpPr txBox="1"/>
          <p:nvPr/>
        </p:nvSpPr>
        <p:spPr>
          <a:xfrm>
            <a:off x="6908181" y="1586954"/>
            <a:ext cx="300082"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3</a:t>
            </a:r>
          </a:p>
        </p:txBody>
      </p:sp>
      <p:sp>
        <p:nvSpPr>
          <p:cNvPr id="17" name="Rectangle 16">
            <a:extLst>
              <a:ext uri="{FF2B5EF4-FFF2-40B4-BE49-F238E27FC236}">
                <a16:creationId xmlns:a16="http://schemas.microsoft.com/office/drawing/2014/main" id="{D190DD67-A2B4-8317-50D5-52721B74560C}"/>
              </a:ext>
            </a:extLst>
          </p:cNvPr>
          <p:cNvSpPr/>
          <p:nvPr/>
        </p:nvSpPr>
        <p:spPr>
          <a:xfrm>
            <a:off x="1830795" y="4387514"/>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C</a:t>
            </a:r>
          </a:p>
        </p:txBody>
      </p:sp>
      <p:sp>
        <p:nvSpPr>
          <p:cNvPr id="18" name="Rectangle 17">
            <a:extLst>
              <a:ext uri="{FF2B5EF4-FFF2-40B4-BE49-F238E27FC236}">
                <a16:creationId xmlns:a16="http://schemas.microsoft.com/office/drawing/2014/main" id="{FCDAD0BF-3A1A-CA53-0E78-D2D1F6E9D692}"/>
              </a:ext>
            </a:extLst>
          </p:cNvPr>
          <p:cNvSpPr/>
          <p:nvPr/>
        </p:nvSpPr>
        <p:spPr>
          <a:xfrm>
            <a:off x="2661093" y="4387514"/>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T</a:t>
            </a:r>
          </a:p>
        </p:txBody>
      </p:sp>
      <p:sp>
        <p:nvSpPr>
          <p:cNvPr id="19" name="Rectangle 18">
            <a:extLst>
              <a:ext uri="{FF2B5EF4-FFF2-40B4-BE49-F238E27FC236}">
                <a16:creationId xmlns:a16="http://schemas.microsoft.com/office/drawing/2014/main" id="{59C2AB88-6C06-0EBE-34D2-3C896614DEFC}"/>
              </a:ext>
            </a:extLst>
          </p:cNvPr>
          <p:cNvSpPr/>
          <p:nvPr/>
        </p:nvSpPr>
        <p:spPr>
          <a:xfrm>
            <a:off x="4307013" y="4387514"/>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T</a:t>
            </a:r>
          </a:p>
        </p:txBody>
      </p:sp>
      <p:sp>
        <p:nvSpPr>
          <p:cNvPr id="20" name="Rectangle 19">
            <a:extLst>
              <a:ext uri="{FF2B5EF4-FFF2-40B4-BE49-F238E27FC236}">
                <a16:creationId xmlns:a16="http://schemas.microsoft.com/office/drawing/2014/main" id="{1FC806D8-9A88-5A12-1E43-04656B905B86}"/>
              </a:ext>
            </a:extLst>
          </p:cNvPr>
          <p:cNvSpPr/>
          <p:nvPr/>
        </p:nvSpPr>
        <p:spPr>
          <a:xfrm>
            <a:off x="3484053" y="4387514"/>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U</a:t>
            </a:r>
          </a:p>
        </p:txBody>
      </p:sp>
      <p:sp>
        <p:nvSpPr>
          <p:cNvPr id="21" name="TextBox 20">
            <a:extLst>
              <a:ext uri="{FF2B5EF4-FFF2-40B4-BE49-F238E27FC236}">
                <a16:creationId xmlns:a16="http://schemas.microsoft.com/office/drawing/2014/main" id="{6F044E48-9438-315F-B452-86FDBE8598A6}"/>
              </a:ext>
            </a:extLst>
          </p:cNvPr>
          <p:cNvSpPr txBox="1"/>
          <p:nvPr/>
        </p:nvSpPr>
        <p:spPr>
          <a:xfrm>
            <a:off x="2111507" y="3983370"/>
            <a:ext cx="30168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0</a:t>
            </a:r>
          </a:p>
        </p:txBody>
      </p:sp>
      <p:sp>
        <p:nvSpPr>
          <p:cNvPr id="22" name="TextBox 21">
            <a:extLst>
              <a:ext uri="{FF2B5EF4-FFF2-40B4-BE49-F238E27FC236}">
                <a16:creationId xmlns:a16="http://schemas.microsoft.com/office/drawing/2014/main" id="{B7DFE36F-286B-3EAB-C427-D19E221AA3C1}"/>
              </a:ext>
            </a:extLst>
          </p:cNvPr>
          <p:cNvSpPr txBox="1"/>
          <p:nvPr/>
        </p:nvSpPr>
        <p:spPr>
          <a:xfrm>
            <a:off x="2921730" y="3983370"/>
            <a:ext cx="300082"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1</a:t>
            </a:r>
          </a:p>
        </p:txBody>
      </p:sp>
      <p:sp>
        <p:nvSpPr>
          <p:cNvPr id="23" name="TextBox 22">
            <a:extLst>
              <a:ext uri="{FF2B5EF4-FFF2-40B4-BE49-F238E27FC236}">
                <a16:creationId xmlns:a16="http://schemas.microsoft.com/office/drawing/2014/main" id="{23395365-0BC2-D6CD-7C36-2D4D82B8EDF5}"/>
              </a:ext>
            </a:extLst>
          </p:cNvPr>
          <p:cNvSpPr txBox="1"/>
          <p:nvPr/>
        </p:nvSpPr>
        <p:spPr>
          <a:xfrm>
            <a:off x="3744690" y="3983370"/>
            <a:ext cx="300082"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2</a:t>
            </a:r>
          </a:p>
        </p:txBody>
      </p:sp>
      <p:sp>
        <p:nvSpPr>
          <p:cNvPr id="24" name="TextBox 23">
            <a:extLst>
              <a:ext uri="{FF2B5EF4-FFF2-40B4-BE49-F238E27FC236}">
                <a16:creationId xmlns:a16="http://schemas.microsoft.com/office/drawing/2014/main" id="{A908B874-D8CE-9C6B-33B5-298158DA994F}"/>
              </a:ext>
            </a:extLst>
          </p:cNvPr>
          <p:cNvSpPr txBox="1"/>
          <p:nvPr/>
        </p:nvSpPr>
        <p:spPr>
          <a:xfrm>
            <a:off x="4567650" y="3983370"/>
            <a:ext cx="301686"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3</a:t>
            </a:r>
          </a:p>
        </p:txBody>
      </p:sp>
      <p:sp>
        <p:nvSpPr>
          <p:cNvPr id="25" name="Rectangle 24">
            <a:extLst>
              <a:ext uri="{FF2B5EF4-FFF2-40B4-BE49-F238E27FC236}">
                <a16:creationId xmlns:a16="http://schemas.microsoft.com/office/drawing/2014/main" id="{6DAC82C1-105F-A970-C18C-28DC37C2F728}"/>
              </a:ext>
            </a:extLst>
          </p:cNvPr>
          <p:cNvSpPr/>
          <p:nvPr/>
        </p:nvSpPr>
        <p:spPr>
          <a:xfrm>
            <a:off x="6650549" y="43914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FFFF00"/>
                </a:solidFill>
                <a:latin typeface="Times New Roman" panose="02020603050405020304" pitchFamily="18" charset="0"/>
                <a:cs typeface="Times New Roman" panose="02020603050405020304" pitchFamily="18" charset="0"/>
              </a:rPr>
              <a:t>T</a:t>
            </a:r>
            <a:endParaRPr lang="en-US" dirty="0">
              <a:solidFill>
                <a:srgbClr val="FFFF00"/>
              </a:solidFill>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ED446182-C5A8-089B-F87E-F050E05C0E89}"/>
              </a:ext>
            </a:extLst>
          </p:cNvPr>
          <p:cNvSpPr txBox="1"/>
          <p:nvPr/>
        </p:nvSpPr>
        <p:spPr>
          <a:xfrm>
            <a:off x="6911186" y="4022088"/>
            <a:ext cx="300082"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3</a:t>
            </a:r>
          </a:p>
        </p:txBody>
      </p:sp>
      <p:cxnSp>
        <p:nvCxnSpPr>
          <p:cNvPr id="27" name="Connector: Elbow 26">
            <a:extLst>
              <a:ext uri="{FF2B5EF4-FFF2-40B4-BE49-F238E27FC236}">
                <a16:creationId xmlns:a16="http://schemas.microsoft.com/office/drawing/2014/main" id="{5D68B2ED-B2C3-6484-69BA-F066A3E02B06}"/>
              </a:ext>
            </a:extLst>
          </p:cNvPr>
          <p:cNvCxnSpPr>
            <a:stCxn id="15" idx="3"/>
            <a:endCxn id="25" idx="3"/>
          </p:cNvCxnSpPr>
          <p:nvPr/>
        </p:nvCxnSpPr>
        <p:spPr>
          <a:xfrm>
            <a:off x="7470504" y="2367766"/>
            <a:ext cx="3005" cy="2435134"/>
          </a:xfrm>
          <a:prstGeom prst="bentConnector3">
            <a:avLst>
              <a:gd name="adj1" fmla="val 15171115"/>
            </a:avLst>
          </a:prstGeom>
          <a:ln w="38100"/>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7DEE97F3-2F28-DE5B-BAE1-F38413921E0C}"/>
              </a:ext>
            </a:extLst>
          </p:cNvPr>
          <p:cNvSpPr txBox="1"/>
          <p:nvPr/>
        </p:nvSpPr>
        <p:spPr>
          <a:xfrm>
            <a:off x="7999212" y="3400667"/>
            <a:ext cx="1031051"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Compare</a:t>
            </a:r>
          </a:p>
        </p:txBody>
      </p:sp>
      <p:sp>
        <p:nvSpPr>
          <p:cNvPr id="29" name="Rectangle: Rounded Corners 28">
            <a:hlinkClick r:id="rId3" action="ppaction://hlinksldjump"/>
            <a:extLst>
              <a:ext uri="{FF2B5EF4-FFF2-40B4-BE49-F238E27FC236}">
                <a16:creationId xmlns:a16="http://schemas.microsoft.com/office/drawing/2014/main" id="{6E4E1266-5175-EE59-9DFE-A23593D5A9B7}"/>
              </a:ext>
            </a:extLst>
          </p:cNvPr>
          <p:cNvSpPr/>
          <p:nvPr/>
        </p:nvSpPr>
        <p:spPr>
          <a:xfrm>
            <a:off x="160345" y="6314536"/>
            <a:ext cx="755674" cy="3191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1400" dirty="0">
                <a:latin typeface="Times New Roman" panose="02020603050405020304" pitchFamily="18" charset="0"/>
                <a:cs typeface="Times New Roman" panose="02020603050405020304" pitchFamily="18" charset="0"/>
              </a:rPr>
              <a:t>BACK</a:t>
            </a:r>
            <a:endParaRPr lang="en-US" sz="1400" dirty="0">
              <a:latin typeface="Times New Roman" panose="02020603050405020304" pitchFamily="18" charset="0"/>
              <a:cs typeface="Times New Roman" panose="02020603050405020304" pitchFamily="18" charset="0"/>
            </a:endParaRPr>
          </a:p>
        </p:txBody>
      </p:sp>
      <p:sp>
        <p:nvSpPr>
          <p:cNvPr id="30" name="Text Box 2">
            <a:extLst>
              <a:ext uri="{FF2B5EF4-FFF2-40B4-BE49-F238E27FC236}">
                <a16:creationId xmlns:a16="http://schemas.microsoft.com/office/drawing/2014/main" id="{C32BD7B0-365F-09A8-090A-5C673B11E484}"/>
              </a:ext>
            </a:extLst>
          </p:cNvPr>
          <p:cNvSpPr txBox="1"/>
          <p:nvPr/>
        </p:nvSpPr>
        <p:spPr>
          <a:xfrm>
            <a:off x="692113" y="895381"/>
            <a:ext cx="2277363" cy="531635"/>
          </a:xfrm>
          <a:prstGeom prst="rect">
            <a:avLst/>
          </a:prstGeom>
          <a:noFill/>
        </p:spPr>
        <p:txBody>
          <a:bodyPr wrap="square" rtlCol="0">
            <a:noAutofit/>
          </a:bodyPr>
          <a:lstStyle/>
          <a:p>
            <a:pPr indent="0">
              <a:buFont typeface="Arial" panose="020B0604020202020204" pitchFamily="34" charset="0"/>
              <a:buNone/>
            </a:pPr>
            <a:r>
              <a:rPr lang="vi-VN" sz="2400" b="1" i="1" dirty="0">
                <a:latin typeface="Times New Roman" panose="02020603050405020304" charset="0"/>
                <a:cs typeface="Times New Roman" panose="02020603050405020304" charset="0"/>
              </a:rPr>
              <a:t>Absolute Fitness</a:t>
            </a:r>
            <a:endParaRPr lang="en-US" sz="2400" b="1" i="1"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Tree>
    <p:extLst>
      <p:ext uri="{BB962C8B-B14F-4D97-AF65-F5344CB8AC3E}">
        <p14:creationId xmlns:p14="http://schemas.microsoft.com/office/powerpoint/2010/main" val="14601312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7844011" cy="553998"/>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5" name="Rectangle 4">
            <a:extLst>
              <a:ext uri="{FF2B5EF4-FFF2-40B4-BE49-F238E27FC236}">
                <a16:creationId xmlns:a16="http://schemas.microsoft.com/office/drawing/2014/main" id="{616C3891-8250-BFC9-CE77-A0ECF037D1B1}"/>
              </a:ext>
            </a:extLst>
          </p:cNvPr>
          <p:cNvSpPr/>
          <p:nvPr/>
        </p:nvSpPr>
        <p:spPr>
          <a:xfrm>
            <a:off x="2719315"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F37CA967-BF6C-D3E6-9A1B-2F2F21E14187}"/>
              </a:ext>
            </a:extLst>
          </p:cNvPr>
          <p:cNvSpPr/>
          <p:nvPr/>
        </p:nvSpPr>
        <p:spPr>
          <a:xfrm>
            <a:off x="354961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B393077B-BAB5-398B-E6F1-A6BBE5114202}"/>
              </a:ext>
            </a:extLst>
          </p:cNvPr>
          <p:cNvSpPr/>
          <p:nvPr/>
        </p:nvSpPr>
        <p:spPr>
          <a:xfrm>
            <a:off x="519553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B88576AF-976D-3485-7510-19709DE79DCB}"/>
              </a:ext>
            </a:extLst>
          </p:cNvPr>
          <p:cNvSpPr/>
          <p:nvPr/>
        </p:nvSpPr>
        <p:spPr>
          <a:xfrm>
            <a:off x="437257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B7F9953C-5C13-B0E2-4ED4-42D89E00DC01}"/>
              </a:ext>
            </a:extLst>
          </p:cNvPr>
          <p:cNvSpPr txBox="1"/>
          <p:nvPr/>
        </p:nvSpPr>
        <p:spPr>
          <a:xfrm>
            <a:off x="627364" y="3198167"/>
            <a:ext cx="1799532" cy="461665"/>
          </a:xfrm>
          <a:prstGeom prst="rect">
            <a:avLst/>
          </a:prstGeom>
          <a:noFill/>
        </p:spPr>
        <p:txBody>
          <a:bodyPr wrap="none" rtlCol="0">
            <a:spAutoFit/>
          </a:bodyPr>
          <a:lstStyle/>
          <a:p>
            <a:r>
              <a:rPr lang="vi-VN" sz="2400" dirty="0">
                <a:latin typeface="Times New Roman" panose="02020603050405020304" pitchFamily="18" charset="0"/>
                <a:cs typeface="Times New Roman" panose="02020603050405020304" pitchFamily="18" charset="0"/>
              </a:rPr>
              <a:t>Population A</a:t>
            </a:r>
            <a:endParaRPr lang="en-US" sz="24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A89A712-E080-5330-1294-B7B25C5E3162}"/>
              </a:ext>
            </a:extLst>
          </p:cNvPr>
          <p:cNvSpPr txBox="1"/>
          <p:nvPr/>
        </p:nvSpPr>
        <p:spPr>
          <a:xfrm>
            <a:off x="6538635" y="2278540"/>
            <a:ext cx="1428596"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Chromosome</a:t>
            </a:r>
            <a:endParaRPr lang="en-US" dirty="0">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3A768FDB-DD8A-D3FB-44B8-120659E3AE8A}"/>
              </a:ext>
            </a:extLst>
          </p:cNvPr>
          <p:cNvSpPr/>
          <p:nvPr/>
        </p:nvSpPr>
        <p:spPr>
          <a:xfrm>
            <a:off x="601849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B38E6B6B-3D64-7C6C-8A6E-F5B0E3BE9C98}"/>
              </a:ext>
            </a:extLst>
          </p:cNvPr>
          <p:cNvSpPr/>
          <p:nvPr/>
        </p:nvSpPr>
        <p:spPr>
          <a:xfrm>
            <a:off x="684145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DFABF60E-89B8-1ADE-81D7-C70BAA8A4120}"/>
              </a:ext>
            </a:extLst>
          </p:cNvPr>
          <p:cNvSpPr txBox="1"/>
          <p:nvPr/>
        </p:nvSpPr>
        <p:spPr>
          <a:xfrm>
            <a:off x="1873349" y="3840480"/>
            <a:ext cx="838691"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Fitness</a:t>
            </a:r>
            <a:endParaRPr lang="en-US" dirty="0">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7C1277AB-736D-F012-20D9-4CAF31FDBD78}"/>
              </a:ext>
            </a:extLst>
          </p:cNvPr>
          <p:cNvSpPr txBox="1"/>
          <p:nvPr/>
        </p:nvSpPr>
        <p:spPr>
          <a:xfrm>
            <a:off x="2970319"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6</a:t>
            </a:r>
            <a:endParaRPr lang="en-US"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0C69E640-6936-EA19-A462-4888AAC03E51}"/>
              </a:ext>
            </a:extLst>
          </p:cNvPr>
          <p:cNvSpPr txBox="1"/>
          <p:nvPr/>
        </p:nvSpPr>
        <p:spPr>
          <a:xfrm>
            <a:off x="3798339"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1</a:t>
            </a:r>
            <a:endParaRPr lang="en-US"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2FC64347-4EBA-FFE3-3266-6CB78025F399}"/>
              </a:ext>
            </a:extLst>
          </p:cNvPr>
          <p:cNvSpPr txBox="1"/>
          <p:nvPr/>
        </p:nvSpPr>
        <p:spPr>
          <a:xfrm>
            <a:off x="4626359"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5</a:t>
            </a:r>
            <a:endParaRPr lang="en-US"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10B953C7-C1BE-8326-6893-6FFE0105A438}"/>
              </a:ext>
            </a:extLst>
          </p:cNvPr>
          <p:cNvSpPr txBox="1"/>
          <p:nvPr/>
        </p:nvSpPr>
        <p:spPr>
          <a:xfrm>
            <a:off x="5450356"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4</a:t>
            </a:r>
            <a:endParaRPr lang="en-US"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6AF04B1C-24D2-61C8-F51A-7660C2938E92}"/>
              </a:ext>
            </a:extLst>
          </p:cNvPr>
          <p:cNvSpPr txBox="1"/>
          <p:nvPr/>
        </p:nvSpPr>
        <p:spPr>
          <a:xfrm>
            <a:off x="6310374"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1</a:t>
            </a:r>
            <a:endParaRPr lang="en-US" dirty="0">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9CF29F41-D5EE-94EF-9A62-993F223E19D9}"/>
              </a:ext>
            </a:extLst>
          </p:cNvPr>
          <p:cNvSpPr txBox="1"/>
          <p:nvPr/>
        </p:nvSpPr>
        <p:spPr>
          <a:xfrm>
            <a:off x="7100214"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7</a:t>
            </a:r>
            <a:endParaRPr lang="en-US" dirty="0">
              <a:latin typeface="Times New Roman" panose="02020603050405020304" pitchFamily="18" charset="0"/>
              <a:cs typeface="Times New Roman" panose="02020603050405020304" pitchFamily="18" charset="0"/>
            </a:endParaRPr>
          </a:p>
        </p:txBody>
      </p:sp>
      <p:cxnSp>
        <p:nvCxnSpPr>
          <p:cNvPr id="28" name="Straight Arrow Connector 27">
            <a:extLst>
              <a:ext uri="{FF2B5EF4-FFF2-40B4-BE49-F238E27FC236}">
                <a16:creationId xmlns:a16="http://schemas.microsoft.com/office/drawing/2014/main" id="{4B72B871-7F0D-3D2F-DEDD-CD371C307543}"/>
              </a:ext>
            </a:extLst>
          </p:cNvPr>
          <p:cNvCxnSpPr>
            <a:stCxn id="11" idx="2"/>
            <a:endCxn id="15" idx="0"/>
          </p:cNvCxnSpPr>
          <p:nvPr/>
        </p:nvCxnSpPr>
        <p:spPr>
          <a:xfrm>
            <a:off x="7252933" y="2647872"/>
            <a:ext cx="0" cy="36964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0" name="Text Box 2">
            <a:extLst>
              <a:ext uri="{FF2B5EF4-FFF2-40B4-BE49-F238E27FC236}">
                <a16:creationId xmlns:a16="http://schemas.microsoft.com/office/drawing/2014/main" id="{A368A238-B86B-24D8-54F6-587EA6068313}"/>
              </a:ext>
            </a:extLst>
          </p:cNvPr>
          <p:cNvSpPr txBox="1"/>
          <p:nvPr/>
        </p:nvSpPr>
        <p:spPr>
          <a:xfrm>
            <a:off x="692113" y="895381"/>
            <a:ext cx="3241532" cy="531635"/>
          </a:xfrm>
          <a:prstGeom prst="rect">
            <a:avLst/>
          </a:prstGeom>
          <a:noFill/>
        </p:spPr>
        <p:txBody>
          <a:bodyPr wrap="square" rtlCol="0">
            <a:noAutofit/>
          </a:bodyPr>
          <a:lstStyle/>
          <a:p>
            <a:pPr indent="0">
              <a:buFont typeface="Arial" panose="020B0604020202020204" pitchFamily="34" charset="0"/>
              <a:buNone/>
            </a:pPr>
            <a:r>
              <a:rPr lang="vi-VN" sz="2400" b="1" i="1">
                <a:latin typeface="Times New Roman" panose="02020603050405020304" charset="0"/>
                <a:cs typeface="Times New Roman" panose="02020603050405020304" charset="0"/>
              </a:rPr>
              <a:t>Rank – Based Selection</a:t>
            </a:r>
            <a:endParaRPr lang="en-US" sz="2400" b="1" i="1"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Tree>
    <p:extLst>
      <p:ext uri="{BB962C8B-B14F-4D97-AF65-F5344CB8AC3E}">
        <p14:creationId xmlns:p14="http://schemas.microsoft.com/office/powerpoint/2010/main" val="17078860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7844011" cy="553998"/>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Rectangle 2">
            <a:extLst>
              <a:ext uri="{FF2B5EF4-FFF2-40B4-BE49-F238E27FC236}">
                <a16:creationId xmlns:a16="http://schemas.microsoft.com/office/drawing/2014/main" id="{9B2ECF83-8371-D6DF-AC0D-3FD1CC90E4E6}"/>
              </a:ext>
            </a:extLst>
          </p:cNvPr>
          <p:cNvSpPr/>
          <p:nvPr/>
        </p:nvSpPr>
        <p:spPr>
          <a:xfrm>
            <a:off x="2719315"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8FACFBEE-ED83-0C0C-956F-43517BF74E18}"/>
              </a:ext>
            </a:extLst>
          </p:cNvPr>
          <p:cNvSpPr/>
          <p:nvPr/>
        </p:nvSpPr>
        <p:spPr>
          <a:xfrm>
            <a:off x="354961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EE9BD2BF-C77F-8D13-72C9-3217F68A094B}"/>
              </a:ext>
            </a:extLst>
          </p:cNvPr>
          <p:cNvSpPr/>
          <p:nvPr/>
        </p:nvSpPr>
        <p:spPr>
          <a:xfrm>
            <a:off x="519553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A269DF71-DFCD-A467-F63C-CDD56279AB9D}"/>
              </a:ext>
            </a:extLst>
          </p:cNvPr>
          <p:cNvSpPr/>
          <p:nvPr/>
        </p:nvSpPr>
        <p:spPr>
          <a:xfrm>
            <a:off x="437257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F08B8978-0339-FF71-13A8-A6D92E2E2403}"/>
              </a:ext>
            </a:extLst>
          </p:cNvPr>
          <p:cNvSpPr txBox="1"/>
          <p:nvPr/>
        </p:nvSpPr>
        <p:spPr>
          <a:xfrm>
            <a:off x="627364" y="3198167"/>
            <a:ext cx="1799532" cy="461665"/>
          </a:xfrm>
          <a:prstGeom prst="rect">
            <a:avLst/>
          </a:prstGeom>
          <a:noFill/>
        </p:spPr>
        <p:txBody>
          <a:bodyPr wrap="none" rtlCol="0">
            <a:spAutoFit/>
          </a:bodyPr>
          <a:lstStyle/>
          <a:p>
            <a:r>
              <a:rPr lang="vi-VN" sz="2400" dirty="0">
                <a:latin typeface="Times New Roman" panose="02020603050405020304" pitchFamily="18" charset="0"/>
                <a:cs typeface="Times New Roman" panose="02020603050405020304" pitchFamily="18" charset="0"/>
              </a:rPr>
              <a:t>Population A</a:t>
            </a:r>
            <a:endParaRPr lang="en-US" sz="24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791736D2-8F35-BC33-EECB-CCD8F5F2EFB9}"/>
              </a:ext>
            </a:extLst>
          </p:cNvPr>
          <p:cNvSpPr txBox="1"/>
          <p:nvPr/>
        </p:nvSpPr>
        <p:spPr>
          <a:xfrm>
            <a:off x="6538635" y="2278540"/>
            <a:ext cx="1428596"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Chromosome</a:t>
            </a:r>
            <a:endParaRPr lang="en-US" dirty="0">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1E236DFD-3235-980C-BF7D-1AED722F6A5F}"/>
              </a:ext>
            </a:extLst>
          </p:cNvPr>
          <p:cNvSpPr/>
          <p:nvPr/>
        </p:nvSpPr>
        <p:spPr>
          <a:xfrm>
            <a:off x="601849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37077940-F9DA-FFE7-2B52-4ABDCDAABD03}"/>
              </a:ext>
            </a:extLst>
          </p:cNvPr>
          <p:cNvSpPr/>
          <p:nvPr/>
        </p:nvSpPr>
        <p:spPr>
          <a:xfrm>
            <a:off x="684145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5E4A1B95-67F9-2678-314F-E7E4D85C03A5}"/>
              </a:ext>
            </a:extLst>
          </p:cNvPr>
          <p:cNvSpPr txBox="1"/>
          <p:nvPr/>
        </p:nvSpPr>
        <p:spPr>
          <a:xfrm>
            <a:off x="1873349" y="3840480"/>
            <a:ext cx="838691"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Fitness</a:t>
            </a:r>
            <a:endParaRPr lang="en-US"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E868F2AF-AB39-E8C7-C699-B9872F214DF1}"/>
              </a:ext>
            </a:extLst>
          </p:cNvPr>
          <p:cNvSpPr txBox="1"/>
          <p:nvPr/>
        </p:nvSpPr>
        <p:spPr>
          <a:xfrm>
            <a:off x="2970319"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1</a:t>
            </a:r>
            <a:endParaRPr lang="en-US"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F8D24FE1-0C84-FFBA-D0BF-5AC7478A74C3}"/>
              </a:ext>
            </a:extLst>
          </p:cNvPr>
          <p:cNvSpPr txBox="1"/>
          <p:nvPr/>
        </p:nvSpPr>
        <p:spPr>
          <a:xfrm>
            <a:off x="3798339"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1</a:t>
            </a:r>
            <a:endParaRPr lang="en-US"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157E1951-4627-2424-F8BC-26CDBE5DCCDA}"/>
              </a:ext>
            </a:extLst>
          </p:cNvPr>
          <p:cNvSpPr txBox="1"/>
          <p:nvPr/>
        </p:nvSpPr>
        <p:spPr>
          <a:xfrm>
            <a:off x="4626359"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4</a:t>
            </a:r>
            <a:endParaRPr lang="en-US"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FD4001E7-F436-7D77-DD05-ACB9B6E14546}"/>
              </a:ext>
            </a:extLst>
          </p:cNvPr>
          <p:cNvSpPr txBox="1"/>
          <p:nvPr/>
        </p:nvSpPr>
        <p:spPr>
          <a:xfrm>
            <a:off x="5450356"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5</a:t>
            </a:r>
            <a:endParaRPr lang="en-US"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CDD2558C-5253-D0FC-9D52-AEC8F5CEAB81}"/>
              </a:ext>
            </a:extLst>
          </p:cNvPr>
          <p:cNvSpPr txBox="1"/>
          <p:nvPr/>
        </p:nvSpPr>
        <p:spPr>
          <a:xfrm>
            <a:off x="6310374"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6</a:t>
            </a:r>
            <a:endParaRPr lang="en-US" dirty="0">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5F55C94A-E5CD-F904-3B07-BFE162E45378}"/>
              </a:ext>
            </a:extLst>
          </p:cNvPr>
          <p:cNvSpPr txBox="1"/>
          <p:nvPr/>
        </p:nvSpPr>
        <p:spPr>
          <a:xfrm>
            <a:off x="7100214"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7</a:t>
            </a:r>
            <a:endParaRPr lang="en-US" dirty="0">
              <a:latin typeface="Times New Roman" panose="02020603050405020304" pitchFamily="18" charset="0"/>
              <a:cs typeface="Times New Roman" panose="02020603050405020304" pitchFamily="18" charset="0"/>
            </a:endParaRPr>
          </a:p>
        </p:txBody>
      </p:sp>
      <p:cxnSp>
        <p:nvCxnSpPr>
          <p:cNvPr id="20" name="Straight Arrow Connector 19">
            <a:extLst>
              <a:ext uri="{FF2B5EF4-FFF2-40B4-BE49-F238E27FC236}">
                <a16:creationId xmlns:a16="http://schemas.microsoft.com/office/drawing/2014/main" id="{DCAB50B0-0BE7-1BA9-6617-4E071DFCDBCC}"/>
              </a:ext>
            </a:extLst>
          </p:cNvPr>
          <p:cNvCxnSpPr>
            <a:stCxn id="9" idx="2"/>
            <a:endCxn id="12" idx="0"/>
          </p:cNvCxnSpPr>
          <p:nvPr/>
        </p:nvCxnSpPr>
        <p:spPr>
          <a:xfrm>
            <a:off x="7252933" y="2647872"/>
            <a:ext cx="0" cy="36964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hlinkClick r:id="rId3" action="ppaction://hlinksldjump"/>
            <a:extLst>
              <a:ext uri="{FF2B5EF4-FFF2-40B4-BE49-F238E27FC236}">
                <a16:creationId xmlns:a16="http://schemas.microsoft.com/office/drawing/2014/main" id="{12E5E7A3-0050-174E-03EA-E99EC8BA3EE3}"/>
              </a:ext>
            </a:extLst>
          </p:cNvPr>
          <p:cNvSpPr/>
          <p:nvPr/>
        </p:nvSpPr>
        <p:spPr>
          <a:xfrm>
            <a:off x="160345" y="6314536"/>
            <a:ext cx="755674" cy="3191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1400" dirty="0">
                <a:latin typeface="Times New Roman" panose="02020603050405020304" pitchFamily="18" charset="0"/>
                <a:cs typeface="Times New Roman" panose="02020603050405020304" pitchFamily="18" charset="0"/>
              </a:rPr>
              <a:t>BACK</a:t>
            </a:r>
            <a:endParaRPr lang="en-US" sz="1400" dirty="0">
              <a:latin typeface="Times New Roman" panose="02020603050405020304" pitchFamily="18" charset="0"/>
              <a:cs typeface="Times New Roman" panose="02020603050405020304" pitchFamily="18" charset="0"/>
            </a:endParaRPr>
          </a:p>
        </p:txBody>
      </p:sp>
      <p:sp>
        <p:nvSpPr>
          <p:cNvPr id="22" name="Text Box 2">
            <a:extLst>
              <a:ext uri="{FF2B5EF4-FFF2-40B4-BE49-F238E27FC236}">
                <a16:creationId xmlns:a16="http://schemas.microsoft.com/office/drawing/2014/main" id="{975A2B1F-A90E-CD8A-DD06-9C81F6F2AF07}"/>
              </a:ext>
            </a:extLst>
          </p:cNvPr>
          <p:cNvSpPr txBox="1"/>
          <p:nvPr/>
        </p:nvSpPr>
        <p:spPr>
          <a:xfrm>
            <a:off x="692113" y="895381"/>
            <a:ext cx="3241532" cy="531635"/>
          </a:xfrm>
          <a:prstGeom prst="rect">
            <a:avLst/>
          </a:prstGeom>
          <a:noFill/>
        </p:spPr>
        <p:txBody>
          <a:bodyPr wrap="square" rtlCol="0">
            <a:noAutofit/>
          </a:bodyPr>
          <a:lstStyle/>
          <a:p>
            <a:pPr indent="0">
              <a:buFont typeface="Arial" panose="020B0604020202020204" pitchFamily="34" charset="0"/>
              <a:buNone/>
            </a:pPr>
            <a:r>
              <a:rPr lang="vi-VN" sz="2400" b="1" i="1">
                <a:latin typeface="Times New Roman" panose="02020603050405020304" charset="0"/>
                <a:cs typeface="Times New Roman" panose="02020603050405020304" charset="0"/>
              </a:rPr>
              <a:t>Rank – Based Selection</a:t>
            </a:r>
            <a:endParaRPr lang="en-US" sz="2400" b="1" i="1"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Tree>
    <p:extLst>
      <p:ext uri="{BB962C8B-B14F-4D97-AF65-F5344CB8AC3E}">
        <p14:creationId xmlns:p14="http://schemas.microsoft.com/office/powerpoint/2010/main" val="37796667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7844011" cy="553998"/>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Rectangle 2">
            <a:extLst>
              <a:ext uri="{FF2B5EF4-FFF2-40B4-BE49-F238E27FC236}">
                <a16:creationId xmlns:a16="http://schemas.microsoft.com/office/drawing/2014/main" id="{9B2ECF83-8371-D6DF-AC0D-3FD1CC90E4E6}"/>
              </a:ext>
            </a:extLst>
          </p:cNvPr>
          <p:cNvSpPr/>
          <p:nvPr/>
        </p:nvSpPr>
        <p:spPr>
          <a:xfrm>
            <a:off x="2719315"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8FACFBEE-ED83-0C0C-956F-43517BF74E18}"/>
              </a:ext>
            </a:extLst>
          </p:cNvPr>
          <p:cNvSpPr/>
          <p:nvPr/>
        </p:nvSpPr>
        <p:spPr>
          <a:xfrm>
            <a:off x="354961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EE9BD2BF-C77F-8D13-72C9-3217F68A094B}"/>
              </a:ext>
            </a:extLst>
          </p:cNvPr>
          <p:cNvSpPr/>
          <p:nvPr/>
        </p:nvSpPr>
        <p:spPr>
          <a:xfrm>
            <a:off x="519553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A269DF71-DFCD-A467-F63C-CDD56279AB9D}"/>
              </a:ext>
            </a:extLst>
          </p:cNvPr>
          <p:cNvSpPr/>
          <p:nvPr/>
        </p:nvSpPr>
        <p:spPr>
          <a:xfrm>
            <a:off x="437257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F08B8978-0339-FF71-13A8-A6D92E2E2403}"/>
              </a:ext>
            </a:extLst>
          </p:cNvPr>
          <p:cNvSpPr txBox="1"/>
          <p:nvPr/>
        </p:nvSpPr>
        <p:spPr>
          <a:xfrm>
            <a:off x="627364" y="3198167"/>
            <a:ext cx="1799532" cy="461665"/>
          </a:xfrm>
          <a:prstGeom prst="rect">
            <a:avLst/>
          </a:prstGeom>
          <a:noFill/>
        </p:spPr>
        <p:txBody>
          <a:bodyPr wrap="none" rtlCol="0">
            <a:spAutoFit/>
          </a:bodyPr>
          <a:lstStyle/>
          <a:p>
            <a:r>
              <a:rPr lang="vi-VN" sz="2400" dirty="0">
                <a:latin typeface="Times New Roman" panose="02020603050405020304" pitchFamily="18" charset="0"/>
                <a:cs typeface="Times New Roman" panose="02020603050405020304" pitchFamily="18" charset="0"/>
              </a:rPr>
              <a:t>Population A</a:t>
            </a:r>
            <a:endParaRPr lang="en-US" sz="24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791736D2-8F35-BC33-EECB-CCD8F5F2EFB9}"/>
              </a:ext>
            </a:extLst>
          </p:cNvPr>
          <p:cNvSpPr txBox="1"/>
          <p:nvPr/>
        </p:nvSpPr>
        <p:spPr>
          <a:xfrm>
            <a:off x="6538635" y="2278540"/>
            <a:ext cx="1428596"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Chromosome</a:t>
            </a:r>
            <a:endParaRPr lang="en-US" dirty="0">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1E236DFD-3235-980C-BF7D-1AED722F6A5F}"/>
              </a:ext>
            </a:extLst>
          </p:cNvPr>
          <p:cNvSpPr/>
          <p:nvPr/>
        </p:nvSpPr>
        <p:spPr>
          <a:xfrm>
            <a:off x="601849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37077940-F9DA-FFE7-2B52-4ABDCDAABD03}"/>
              </a:ext>
            </a:extLst>
          </p:cNvPr>
          <p:cNvSpPr/>
          <p:nvPr/>
        </p:nvSpPr>
        <p:spPr>
          <a:xfrm>
            <a:off x="6841453" y="3017520"/>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5E4A1B95-67F9-2678-314F-E7E4D85C03A5}"/>
              </a:ext>
            </a:extLst>
          </p:cNvPr>
          <p:cNvSpPr txBox="1"/>
          <p:nvPr/>
        </p:nvSpPr>
        <p:spPr>
          <a:xfrm>
            <a:off x="1873349" y="3840480"/>
            <a:ext cx="838691"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Fitness</a:t>
            </a:r>
            <a:endParaRPr lang="en-US"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E868F2AF-AB39-E8C7-C699-B9872F214DF1}"/>
              </a:ext>
            </a:extLst>
          </p:cNvPr>
          <p:cNvSpPr txBox="1"/>
          <p:nvPr/>
        </p:nvSpPr>
        <p:spPr>
          <a:xfrm>
            <a:off x="2970319"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1</a:t>
            </a:r>
            <a:endParaRPr lang="en-US" dirty="0">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F8D24FE1-0C84-FFBA-D0BF-5AC7478A74C3}"/>
              </a:ext>
            </a:extLst>
          </p:cNvPr>
          <p:cNvSpPr txBox="1"/>
          <p:nvPr/>
        </p:nvSpPr>
        <p:spPr>
          <a:xfrm>
            <a:off x="3798339"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1</a:t>
            </a:r>
            <a:endParaRPr lang="en-US"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157E1951-4627-2424-F8BC-26CDBE5DCCDA}"/>
              </a:ext>
            </a:extLst>
          </p:cNvPr>
          <p:cNvSpPr txBox="1"/>
          <p:nvPr/>
        </p:nvSpPr>
        <p:spPr>
          <a:xfrm>
            <a:off x="4626359"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4</a:t>
            </a:r>
            <a:endParaRPr lang="en-US" dirty="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FD4001E7-F436-7D77-DD05-ACB9B6E14546}"/>
              </a:ext>
            </a:extLst>
          </p:cNvPr>
          <p:cNvSpPr txBox="1"/>
          <p:nvPr/>
        </p:nvSpPr>
        <p:spPr>
          <a:xfrm>
            <a:off x="5450356"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5</a:t>
            </a:r>
            <a:endParaRPr lang="en-US" dirty="0">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CDD2558C-5253-D0FC-9D52-AEC8F5CEAB81}"/>
              </a:ext>
            </a:extLst>
          </p:cNvPr>
          <p:cNvSpPr txBox="1"/>
          <p:nvPr/>
        </p:nvSpPr>
        <p:spPr>
          <a:xfrm>
            <a:off x="6310374"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6</a:t>
            </a:r>
            <a:endParaRPr lang="en-US" dirty="0">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5F55C94A-E5CD-F904-3B07-BFE162E45378}"/>
              </a:ext>
            </a:extLst>
          </p:cNvPr>
          <p:cNvSpPr txBox="1"/>
          <p:nvPr/>
        </p:nvSpPr>
        <p:spPr>
          <a:xfrm>
            <a:off x="7100214" y="3899892"/>
            <a:ext cx="300082" cy="369332"/>
          </a:xfrm>
          <a:prstGeom prst="rect">
            <a:avLst/>
          </a:prstGeom>
          <a:noFill/>
        </p:spPr>
        <p:txBody>
          <a:bodyPr wrap="none" rtlCol="0">
            <a:spAutoFit/>
          </a:bodyPr>
          <a:lstStyle/>
          <a:p>
            <a:r>
              <a:rPr lang="vi-VN" dirty="0">
                <a:latin typeface="Times New Roman" panose="02020603050405020304" pitchFamily="18" charset="0"/>
                <a:cs typeface="Times New Roman" panose="02020603050405020304" pitchFamily="18" charset="0"/>
              </a:rPr>
              <a:t>7</a:t>
            </a:r>
            <a:endParaRPr lang="en-US" dirty="0">
              <a:latin typeface="Times New Roman" panose="02020603050405020304" pitchFamily="18" charset="0"/>
              <a:cs typeface="Times New Roman" panose="02020603050405020304" pitchFamily="18" charset="0"/>
            </a:endParaRPr>
          </a:p>
        </p:txBody>
      </p:sp>
      <p:cxnSp>
        <p:nvCxnSpPr>
          <p:cNvPr id="20" name="Straight Arrow Connector 19">
            <a:extLst>
              <a:ext uri="{FF2B5EF4-FFF2-40B4-BE49-F238E27FC236}">
                <a16:creationId xmlns:a16="http://schemas.microsoft.com/office/drawing/2014/main" id="{DCAB50B0-0BE7-1BA9-6617-4E071DFCDBCC}"/>
              </a:ext>
            </a:extLst>
          </p:cNvPr>
          <p:cNvCxnSpPr>
            <a:stCxn id="9" idx="2"/>
            <a:endCxn id="12" idx="0"/>
          </p:cNvCxnSpPr>
          <p:nvPr/>
        </p:nvCxnSpPr>
        <p:spPr>
          <a:xfrm>
            <a:off x="7252933" y="2647872"/>
            <a:ext cx="0" cy="36964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1" name="Rectangle: Rounded Corners 20">
            <a:hlinkClick r:id="rId3" action="ppaction://hlinksldjump"/>
            <a:extLst>
              <a:ext uri="{FF2B5EF4-FFF2-40B4-BE49-F238E27FC236}">
                <a16:creationId xmlns:a16="http://schemas.microsoft.com/office/drawing/2014/main" id="{12E5E7A3-0050-174E-03EA-E99EC8BA3EE3}"/>
              </a:ext>
            </a:extLst>
          </p:cNvPr>
          <p:cNvSpPr/>
          <p:nvPr/>
        </p:nvSpPr>
        <p:spPr>
          <a:xfrm>
            <a:off x="160345" y="6314536"/>
            <a:ext cx="755674" cy="3191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1400" dirty="0">
                <a:latin typeface="Times New Roman" panose="02020603050405020304" pitchFamily="18" charset="0"/>
                <a:cs typeface="Times New Roman" panose="02020603050405020304" pitchFamily="18" charset="0"/>
              </a:rPr>
              <a:t>BACK</a:t>
            </a:r>
            <a:endParaRPr lang="en-US" sz="1400" dirty="0">
              <a:latin typeface="Times New Roman" panose="02020603050405020304" pitchFamily="18" charset="0"/>
              <a:cs typeface="Times New Roman" panose="02020603050405020304" pitchFamily="18" charset="0"/>
            </a:endParaRPr>
          </a:p>
        </p:txBody>
      </p:sp>
      <p:sp>
        <p:nvSpPr>
          <p:cNvPr id="22" name="Text Box 2">
            <a:extLst>
              <a:ext uri="{FF2B5EF4-FFF2-40B4-BE49-F238E27FC236}">
                <a16:creationId xmlns:a16="http://schemas.microsoft.com/office/drawing/2014/main" id="{975A2B1F-A90E-CD8A-DD06-9C81F6F2AF07}"/>
              </a:ext>
            </a:extLst>
          </p:cNvPr>
          <p:cNvSpPr txBox="1"/>
          <p:nvPr/>
        </p:nvSpPr>
        <p:spPr>
          <a:xfrm>
            <a:off x="692113" y="895381"/>
            <a:ext cx="2163230" cy="531635"/>
          </a:xfrm>
          <a:prstGeom prst="rect">
            <a:avLst/>
          </a:prstGeom>
          <a:noFill/>
        </p:spPr>
        <p:txBody>
          <a:bodyPr wrap="square" rtlCol="0">
            <a:noAutofit/>
          </a:bodyPr>
          <a:lstStyle/>
          <a:p>
            <a:pPr indent="0">
              <a:buFont typeface="Arial" panose="020B0604020202020204" pitchFamily="34" charset="0"/>
              <a:buNone/>
            </a:pPr>
            <a:r>
              <a:rPr lang="en-US" sz="2400" b="1" i="1" dirty="0">
                <a:latin typeface="Times New Roman" panose="02020603050405020304" charset="0"/>
                <a:cs typeface="Times New Roman" panose="02020603050405020304" charset="0"/>
              </a:rPr>
              <a:t>Elitist Selection</a:t>
            </a: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cxnSp>
        <p:nvCxnSpPr>
          <p:cNvPr id="25" name="Connector: Elbow 24">
            <a:extLst>
              <a:ext uri="{FF2B5EF4-FFF2-40B4-BE49-F238E27FC236}">
                <a16:creationId xmlns:a16="http://schemas.microsoft.com/office/drawing/2014/main" id="{66356105-E9C2-51B9-B26B-965F7A781502}"/>
              </a:ext>
            </a:extLst>
          </p:cNvPr>
          <p:cNvCxnSpPr>
            <a:stCxn id="14" idx="2"/>
            <a:endCxn id="15" idx="2"/>
          </p:cNvCxnSpPr>
          <p:nvPr/>
        </p:nvCxnSpPr>
        <p:spPr>
          <a:xfrm rot="16200000" flipH="1">
            <a:off x="3534370" y="3855214"/>
            <a:ext cx="12700" cy="828020"/>
          </a:xfrm>
          <a:prstGeom prst="bentConnector3">
            <a:avLst>
              <a:gd name="adj1" fmla="val 1800000"/>
            </a:avLst>
          </a:prstGeom>
          <a:ln w="38100"/>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1F33AE69-6982-D0A4-993F-3F2BEFDD8E9F}"/>
              </a:ext>
            </a:extLst>
          </p:cNvPr>
          <p:cNvCxnSpPr>
            <a:stCxn id="16" idx="2"/>
            <a:endCxn id="19" idx="2"/>
          </p:cNvCxnSpPr>
          <p:nvPr/>
        </p:nvCxnSpPr>
        <p:spPr>
          <a:xfrm rot="16200000" flipH="1">
            <a:off x="6013327" y="3032296"/>
            <a:ext cx="12700" cy="2473855"/>
          </a:xfrm>
          <a:prstGeom prst="bentConnector3">
            <a:avLst>
              <a:gd name="adj1" fmla="val 1800000"/>
            </a:avLst>
          </a:prstGeom>
          <a:ln w="38100"/>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9F6F8A1D-491F-1315-C036-55A7FD44CDD5}"/>
              </a:ext>
            </a:extLst>
          </p:cNvPr>
          <p:cNvSpPr txBox="1"/>
          <p:nvPr/>
        </p:nvSpPr>
        <p:spPr>
          <a:xfrm>
            <a:off x="3217554" y="4506952"/>
            <a:ext cx="646331"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20%</a:t>
            </a:r>
          </a:p>
        </p:txBody>
      </p:sp>
      <p:sp>
        <p:nvSpPr>
          <p:cNvPr id="29" name="TextBox 28">
            <a:extLst>
              <a:ext uri="{FF2B5EF4-FFF2-40B4-BE49-F238E27FC236}">
                <a16:creationId xmlns:a16="http://schemas.microsoft.com/office/drawing/2014/main" id="{304C13BD-1382-3204-7BC6-3B11630930E8}"/>
              </a:ext>
            </a:extLst>
          </p:cNvPr>
          <p:cNvSpPr txBox="1"/>
          <p:nvPr/>
        </p:nvSpPr>
        <p:spPr>
          <a:xfrm>
            <a:off x="5750438" y="4513301"/>
            <a:ext cx="646331"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80%</a:t>
            </a:r>
          </a:p>
        </p:txBody>
      </p:sp>
    </p:spTree>
    <p:extLst>
      <p:ext uri="{BB962C8B-B14F-4D97-AF65-F5344CB8AC3E}">
        <p14:creationId xmlns:p14="http://schemas.microsoft.com/office/powerpoint/2010/main" val="38868978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7844011" cy="553998"/>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Text Box 2">
            <a:extLst>
              <a:ext uri="{FF2B5EF4-FFF2-40B4-BE49-F238E27FC236}">
                <a16:creationId xmlns:a16="http://schemas.microsoft.com/office/drawing/2014/main" id="{BB2B6FCC-F4F8-4A29-B5F5-7E684C00AEDF}"/>
              </a:ext>
            </a:extLst>
          </p:cNvPr>
          <p:cNvSpPr txBox="1"/>
          <p:nvPr/>
        </p:nvSpPr>
        <p:spPr>
          <a:xfrm>
            <a:off x="692113" y="895381"/>
            <a:ext cx="2663562" cy="531635"/>
          </a:xfrm>
          <a:prstGeom prst="rect">
            <a:avLst/>
          </a:prstGeom>
          <a:noFill/>
        </p:spPr>
        <p:txBody>
          <a:bodyPr wrap="square" rtlCol="0">
            <a:noAutofit/>
          </a:bodyPr>
          <a:lstStyle/>
          <a:p>
            <a:pPr indent="0">
              <a:buFont typeface="Arial" panose="020B0604020202020204" pitchFamily="34" charset="0"/>
              <a:buNone/>
            </a:pPr>
            <a:r>
              <a:rPr lang="vi-VN" sz="2400" b="1" i="1" dirty="0">
                <a:latin typeface="Times New Roman" panose="02020603050405020304" charset="0"/>
                <a:cs typeface="Times New Roman" panose="02020603050405020304" charset="0"/>
              </a:rPr>
              <a:t>Uniform Crossover</a:t>
            </a:r>
            <a:endParaRPr lang="en-US" sz="2400" b="1" i="1"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5" name="Rectangle 4">
            <a:extLst>
              <a:ext uri="{FF2B5EF4-FFF2-40B4-BE49-F238E27FC236}">
                <a16:creationId xmlns:a16="http://schemas.microsoft.com/office/drawing/2014/main" id="{3FBD0533-6512-B549-9419-73046223481D}"/>
              </a:ext>
            </a:extLst>
          </p:cNvPr>
          <p:cNvSpPr/>
          <p:nvPr/>
        </p:nvSpPr>
        <p:spPr>
          <a:xfrm>
            <a:off x="3538824" y="165454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2400" dirty="0">
                <a:latin typeface="Times New Roman" panose="02020603050405020304" pitchFamily="18" charset="0"/>
                <a:cs typeface="Times New Roman" panose="02020603050405020304" pitchFamily="18" charset="0"/>
              </a:rPr>
              <a:t>H</a:t>
            </a:r>
            <a:endParaRPr lang="en-US" sz="24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9CF0AEAE-00DA-44C9-FC4C-69AA33D191FF}"/>
              </a:ext>
            </a:extLst>
          </p:cNvPr>
          <p:cNvSpPr/>
          <p:nvPr/>
        </p:nvSpPr>
        <p:spPr>
          <a:xfrm>
            <a:off x="4369122" y="165454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2400" dirty="0">
                <a:latin typeface="Times New Roman" panose="02020603050405020304" pitchFamily="18" charset="0"/>
                <a:cs typeface="Times New Roman" panose="02020603050405020304" pitchFamily="18" charset="0"/>
              </a:rPr>
              <a:t>A</a:t>
            </a:r>
            <a:endParaRPr lang="en-US" sz="2400"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336EBE2A-EC99-554E-D0D9-BBA03CCCA4CE}"/>
              </a:ext>
            </a:extLst>
          </p:cNvPr>
          <p:cNvSpPr/>
          <p:nvPr/>
        </p:nvSpPr>
        <p:spPr>
          <a:xfrm>
            <a:off x="6015042" y="165454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2400" dirty="0">
                <a:latin typeface="Times New Roman" panose="02020603050405020304" pitchFamily="18" charset="0"/>
                <a:cs typeface="Times New Roman" panose="02020603050405020304" pitchFamily="18" charset="0"/>
              </a:rPr>
              <a:t>G</a:t>
            </a:r>
            <a:endParaRPr lang="en-US" sz="2400" dirty="0">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D50B59F6-3359-DB9A-EB82-52DC042235FE}"/>
              </a:ext>
            </a:extLst>
          </p:cNvPr>
          <p:cNvSpPr/>
          <p:nvPr/>
        </p:nvSpPr>
        <p:spPr>
          <a:xfrm>
            <a:off x="5192082" y="1654546"/>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2400" dirty="0">
                <a:latin typeface="Times New Roman" panose="02020603050405020304" pitchFamily="18" charset="0"/>
                <a:cs typeface="Times New Roman" panose="02020603050405020304" pitchFamily="18" charset="0"/>
              </a:rPr>
              <a:t>N</a:t>
            </a:r>
            <a:endParaRPr lang="en-US" sz="24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566A13C2-4891-B1EA-26E1-2391C18BBB8B}"/>
              </a:ext>
            </a:extLst>
          </p:cNvPr>
          <p:cNvSpPr txBox="1"/>
          <p:nvPr/>
        </p:nvSpPr>
        <p:spPr>
          <a:xfrm>
            <a:off x="2115379" y="1835193"/>
            <a:ext cx="1200970" cy="461665"/>
          </a:xfrm>
          <a:prstGeom prst="rect">
            <a:avLst/>
          </a:prstGeom>
          <a:noFill/>
        </p:spPr>
        <p:txBody>
          <a:bodyPr wrap="none" rtlCol="0">
            <a:spAutoFit/>
          </a:bodyPr>
          <a:lstStyle/>
          <a:p>
            <a:r>
              <a:rPr lang="vi-VN" sz="2400" dirty="0">
                <a:latin typeface="Times New Roman" panose="02020603050405020304" pitchFamily="18" charset="0"/>
                <a:cs typeface="Times New Roman" panose="02020603050405020304" pitchFamily="18" charset="0"/>
              </a:rPr>
              <a:t>Parent 1</a:t>
            </a:r>
            <a:endParaRPr lang="en-US" sz="2400" dirty="0">
              <a:latin typeface="Times New Roman" panose="02020603050405020304" pitchFamily="18" charset="0"/>
              <a:cs typeface="Times New Roman" panose="02020603050405020304" pitchFamily="18" charset="0"/>
            </a:endParaRPr>
          </a:p>
        </p:txBody>
      </p:sp>
      <p:sp>
        <p:nvSpPr>
          <p:cNvPr id="23" name="Rectangle 22">
            <a:extLst>
              <a:ext uri="{FF2B5EF4-FFF2-40B4-BE49-F238E27FC236}">
                <a16:creationId xmlns:a16="http://schemas.microsoft.com/office/drawing/2014/main" id="{7CAFFFB2-57AB-B895-6EDD-975F6241B07C}"/>
              </a:ext>
            </a:extLst>
          </p:cNvPr>
          <p:cNvSpPr/>
          <p:nvPr/>
        </p:nvSpPr>
        <p:spPr>
          <a:xfrm>
            <a:off x="3538824" y="2755785"/>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2400" dirty="0">
                <a:latin typeface="Times New Roman" panose="02020603050405020304" pitchFamily="18" charset="0"/>
                <a:cs typeface="Times New Roman" panose="02020603050405020304" pitchFamily="18" charset="0"/>
              </a:rPr>
              <a:t>L</a:t>
            </a:r>
            <a:endParaRPr lang="en-US" sz="2400" dirty="0">
              <a:latin typeface="Times New Roman" panose="02020603050405020304" pitchFamily="18" charset="0"/>
              <a:cs typeface="Times New Roman" panose="02020603050405020304" pitchFamily="18" charset="0"/>
            </a:endParaRPr>
          </a:p>
        </p:txBody>
      </p:sp>
      <p:sp>
        <p:nvSpPr>
          <p:cNvPr id="24" name="Rectangle 23">
            <a:extLst>
              <a:ext uri="{FF2B5EF4-FFF2-40B4-BE49-F238E27FC236}">
                <a16:creationId xmlns:a16="http://schemas.microsoft.com/office/drawing/2014/main" id="{477A9C26-0027-C87F-BCFE-8E8A828E71A5}"/>
              </a:ext>
            </a:extLst>
          </p:cNvPr>
          <p:cNvSpPr/>
          <p:nvPr/>
        </p:nvSpPr>
        <p:spPr>
          <a:xfrm>
            <a:off x="4369122" y="2755785"/>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2400" dirty="0">
                <a:latin typeface="Times New Roman" panose="02020603050405020304" pitchFamily="18" charset="0"/>
                <a:cs typeface="Times New Roman" panose="02020603050405020304" pitchFamily="18" charset="0"/>
              </a:rPr>
              <a:t>H</a:t>
            </a:r>
            <a:endParaRPr lang="en-US" sz="2400" dirty="0">
              <a:latin typeface="Times New Roman" panose="02020603050405020304" pitchFamily="18" charset="0"/>
              <a:cs typeface="Times New Roman" panose="02020603050405020304" pitchFamily="18" charset="0"/>
            </a:endParaRPr>
          </a:p>
        </p:txBody>
      </p:sp>
      <p:sp>
        <p:nvSpPr>
          <p:cNvPr id="25" name="Rectangle 24">
            <a:extLst>
              <a:ext uri="{FF2B5EF4-FFF2-40B4-BE49-F238E27FC236}">
                <a16:creationId xmlns:a16="http://schemas.microsoft.com/office/drawing/2014/main" id="{65DCCA11-1273-37C0-B742-8C014264077C}"/>
              </a:ext>
            </a:extLst>
          </p:cNvPr>
          <p:cNvSpPr/>
          <p:nvPr/>
        </p:nvSpPr>
        <p:spPr>
          <a:xfrm>
            <a:off x="6015042" y="2755785"/>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2400" dirty="0">
                <a:latin typeface="Times New Roman" panose="02020603050405020304" pitchFamily="18" charset="0"/>
                <a:cs typeface="Times New Roman" panose="02020603050405020304" pitchFamily="18" charset="0"/>
              </a:rPr>
              <a:t>U</a:t>
            </a:r>
            <a:endParaRPr lang="en-US" sz="2400" dirty="0">
              <a:latin typeface="Times New Roman" panose="02020603050405020304" pitchFamily="18" charset="0"/>
              <a:cs typeface="Times New Roman" panose="02020603050405020304" pitchFamily="18" charset="0"/>
            </a:endParaRPr>
          </a:p>
        </p:txBody>
      </p:sp>
      <p:sp>
        <p:nvSpPr>
          <p:cNvPr id="26" name="Rectangle 25">
            <a:extLst>
              <a:ext uri="{FF2B5EF4-FFF2-40B4-BE49-F238E27FC236}">
                <a16:creationId xmlns:a16="http://schemas.microsoft.com/office/drawing/2014/main" id="{B57170F9-9A27-16DE-F89E-88A74E2BCD9C}"/>
              </a:ext>
            </a:extLst>
          </p:cNvPr>
          <p:cNvSpPr/>
          <p:nvPr/>
        </p:nvSpPr>
        <p:spPr>
          <a:xfrm>
            <a:off x="5192082" y="2755785"/>
            <a:ext cx="822960" cy="8229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2400" dirty="0">
                <a:latin typeface="Times New Roman" panose="02020603050405020304" pitchFamily="18" charset="0"/>
                <a:cs typeface="Times New Roman" panose="02020603050405020304" pitchFamily="18" charset="0"/>
              </a:rPr>
              <a:t>U</a:t>
            </a:r>
            <a:endParaRPr lang="en-US" sz="2400" dirty="0">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a16="http://schemas.microsoft.com/office/drawing/2014/main" id="{91B38BEB-0225-93BE-32F6-B717E2E5AA3C}"/>
              </a:ext>
            </a:extLst>
          </p:cNvPr>
          <p:cNvSpPr txBox="1"/>
          <p:nvPr/>
        </p:nvSpPr>
        <p:spPr>
          <a:xfrm>
            <a:off x="2115379" y="2936432"/>
            <a:ext cx="1200970" cy="461665"/>
          </a:xfrm>
          <a:prstGeom prst="rect">
            <a:avLst/>
          </a:prstGeom>
          <a:noFill/>
        </p:spPr>
        <p:txBody>
          <a:bodyPr wrap="none" rtlCol="0">
            <a:spAutoFit/>
          </a:bodyPr>
          <a:lstStyle/>
          <a:p>
            <a:r>
              <a:rPr lang="vi-VN" sz="2400" dirty="0">
                <a:latin typeface="Times New Roman" panose="02020603050405020304" pitchFamily="18" charset="0"/>
                <a:cs typeface="Times New Roman" panose="02020603050405020304" pitchFamily="18" charset="0"/>
              </a:rPr>
              <a:t>Parent 2</a:t>
            </a:r>
            <a:endParaRPr lang="en-US" sz="2400" dirty="0">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id="{65B81D67-3745-43C6-29B4-E52B22DF2475}"/>
              </a:ext>
            </a:extLst>
          </p:cNvPr>
          <p:cNvSpPr txBox="1"/>
          <p:nvPr/>
        </p:nvSpPr>
        <p:spPr>
          <a:xfrm>
            <a:off x="948905" y="4260778"/>
            <a:ext cx="8000908" cy="1938992"/>
          </a:xfrm>
          <a:prstGeom prst="rect">
            <a:avLst/>
          </a:prstGeom>
          <a:noFill/>
        </p:spPr>
        <p:txBody>
          <a:bodyPr wrap="none" rtlCol="0">
            <a:spAutoFit/>
          </a:bodyPr>
          <a:lstStyle/>
          <a:p>
            <a:r>
              <a:rPr lang="vi-VN" sz="2400" dirty="0">
                <a:solidFill>
                  <a:srgbClr val="7030A0"/>
                </a:solidFill>
                <a:latin typeface="Consolas" panose="020B0609020204030204" pitchFamily="49" charset="0"/>
              </a:rPr>
              <a:t>P</a:t>
            </a:r>
            <a:r>
              <a:rPr lang="vi-VN" sz="2400" dirty="0">
                <a:latin typeface="Consolas" panose="020B0609020204030204" pitchFamily="49" charset="0"/>
              </a:rPr>
              <a:t> = </a:t>
            </a:r>
            <a:r>
              <a:rPr lang="vi-VN" sz="2400" dirty="0">
                <a:solidFill>
                  <a:schemeClr val="accent2">
                    <a:lumMod val="75000"/>
                  </a:schemeClr>
                </a:solidFill>
                <a:latin typeface="Consolas" panose="020B0609020204030204" pitchFamily="49" charset="0"/>
              </a:rPr>
              <a:t>random()</a:t>
            </a:r>
          </a:p>
          <a:p>
            <a:r>
              <a:rPr lang="en-US" sz="2400" dirty="0">
                <a:latin typeface="Consolas" panose="020B0609020204030204" pitchFamily="49" charset="0"/>
              </a:rPr>
              <a:t>IF </a:t>
            </a:r>
            <a:r>
              <a:rPr lang="en-US" sz="2400" dirty="0">
                <a:solidFill>
                  <a:srgbClr val="7030A0"/>
                </a:solidFill>
                <a:latin typeface="Consolas" panose="020B0609020204030204" pitchFamily="49" charset="0"/>
              </a:rPr>
              <a:t>P</a:t>
            </a:r>
            <a:r>
              <a:rPr lang="en-US" sz="2400" dirty="0">
                <a:latin typeface="Consolas" panose="020B0609020204030204" pitchFamily="49" charset="0"/>
              </a:rPr>
              <a:t> &lt; </a:t>
            </a:r>
            <a:r>
              <a:rPr lang="en-US" sz="2400" dirty="0">
                <a:solidFill>
                  <a:schemeClr val="accent6">
                    <a:lumMod val="50000"/>
                  </a:schemeClr>
                </a:solidFill>
                <a:latin typeface="Consolas" panose="020B0609020204030204" pitchFamily="49" charset="0"/>
              </a:rPr>
              <a:t>0.45</a:t>
            </a:r>
            <a:r>
              <a:rPr lang="en-US" sz="2400" dirty="0">
                <a:latin typeface="Consolas" panose="020B0609020204030204" pitchFamily="49" charset="0"/>
              </a:rPr>
              <a:t>:</a:t>
            </a:r>
          </a:p>
          <a:p>
            <a:r>
              <a:rPr lang="en-US" sz="2400" dirty="0">
                <a:latin typeface="Consolas" panose="020B0609020204030204" pitchFamily="49" charset="0"/>
              </a:rPr>
              <a:t>      </a:t>
            </a:r>
            <a:r>
              <a:rPr lang="en-US" sz="2400" dirty="0" err="1">
                <a:solidFill>
                  <a:srgbClr val="7030A0"/>
                </a:solidFill>
                <a:latin typeface="Consolas" panose="020B0609020204030204" pitchFamily="49" charset="0"/>
              </a:rPr>
              <a:t>Child_Chromosome</a:t>
            </a:r>
            <a:r>
              <a:rPr lang="en-US" sz="2400" dirty="0" err="1">
                <a:latin typeface="Consolas" panose="020B0609020204030204" pitchFamily="49" charset="0"/>
              </a:rPr>
              <a:t>.</a:t>
            </a:r>
            <a:r>
              <a:rPr lang="en-US" sz="2400" dirty="0" err="1">
                <a:solidFill>
                  <a:schemeClr val="accent2">
                    <a:lumMod val="75000"/>
                  </a:schemeClr>
                </a:solidFill>
                <a:latin typeface="Consolas" panose="020B0609020204030204" pitchFamily="49" charset="0"/>
              </a:rPr>
              <a:t>add</a:t>
            </a:r>
            <a:r>
              <a:rPr lang="en-US" sz="2400" dirty="0">
                <a:latin typeface="Consolas" panose="020B0609020204030204" pitchFamily="49" charset="0"/>
              </a:rPr>
              <a:t>(</a:t>
            </a:r>
            <a:r>
              <a:rPr lang="en-US" sz="2400" dirty="0">
                <a:solidFill>
                  <a:srgbClr val="7030A0"/>
                </a:solidFill>
                <a:latin typeface="Consolas" panose="020B0609020204030204" pitchFamily="49" charset="0"/>
              </a:rPr>
              <a:t>Chromosome_Parent1</a:t>
            </a:r>
            <a:r>
              <a:rPr lang="en-US" sz="2400" dirty="0">
                <a:latin typeface="Consolas" panose="020B0609020204030204" pitchFamily="49" charset="0"/>
              </a:rPr>
              <a:t>)</a:t>
            </a:r>
          </a:p>
          <a:p>
            <a:r>
              <a:rPr lang="en-US" sz="2400" dirty="0">
                <a:latin typeface="Consolas" panose="020B0609020204030204" pitchFamily="49" charset="0"/>
              </a:rPr>
              <a:t>IF </a:t>
            </a:r>
            <a:r>
              <a:rPr lang="en-US" sz="2400" dirty="0">
                <a:solidFill>
                  <a:srgbClr val="7030A0"/>
                </a:solidFill>
                <a:latin typeface="Consolas" panose="020B0609020204030204" pitchFamily="49" charset="0"/>
              </a:rPr>
              <a:t>P</a:t>
            </a:r>
            <a:r>
              <a:rPr lang="en-US" sz="2400" dirty="0">
                <a:latin typeface="Consolas" panose="020B0609020204030204" pitchFamily="49" charset="0"/>
              </a:rPr>
              <a:t> &lt; </a:t>
            </a:r>
            <a:r>
              <a:rPr lang="en-US" sz="2400" dirty="0">
                <a:solidFill>
                  <a:schemeClr val="accent6">
                    <a:lumMod val="50000"/>
                  </a:schemeClr>
                </a:solidFill>
                <a:latin typeface="Consolas" panose="020B0609020204030204" pitchFamily="49" charset="0"/>
              </a:rPr>
              <a:t>0.90</a:t>
            </a:r>
            <a:r>
              <a:rPr lang="en-US" sz="2400" dirty="0">
                <a:latin typeface="Consolas" panose="020B0609020204030204" pitchFamily="49" charset="0"/>
              </a:rPr>
              <a:t>:</a:t>
            </a:r>
          </a:p>
          <a:p>
            <a:r>
              <a:rPr lang="en-US" sz="2400" dirty="0">
                <a:latin typeface="Consolas" panose="020B0609020204030204" pitchFamily="49" charset="0"/>
              </a:rPr>
              <a:t>      </a:t>
            </a:r>
            <a:r>
              <a:rPr lang="en-US" sz="2400" dirty="0" err="1">
                <a:solidFill>
                  <a:srgbClr val="7030A0"/>
                </a:solidFill>
                <a:latin typeface="Consolas" panose="020B0609020204030204" pitchFamily="49" charset="0"/>
              </a:rPr>
              <a:t>Child_Chromosome</a:t>
            </a:r>
            <a:r>
              <a:rPr lang="en-US" sz="2400" dirty="0" err="1">
                <a:latin typeface="Consolas" panose="020B0609020204030204" pitchFamily="49" charset="0"/>
              </a:rPr>
              <a:t>.</a:t>
            </a:r>
            <a:r>
              <a:rPr lang="en-US" sz="2400" dirty="0" err="1">
                <a:solidFill>
                  <a:schemeClr val="accent2">
                    <a:lumMod val="75000"/>
                  </a:schemeClr>
                </a:solidFill>
                <a:latin typeface="Consolas" panose="020B0609020204030204" pitchFamily="49" charset="0"/>
              </a:rPr>
              <a:t>add</a:t>
            </a:r>
            <a:r>
              <a:rPr lang="en-US" sz="2400" dirty="0">
                <a:latin typeface="Consolas" panose="020B0609020204030204" pitchFamily="49" charset="0"/>
              </a:rPr>
              <a:t>(</a:t>
            </a:r>
            <a:r>
              <a:rPr lang="en-US" sz="2400" dirty="0">
                <a:solidFill>
                  <a:srgbClr val="7030A0"/>
                </a:solidFill>
                <a:latin typeface="Consolas" panose="020B0609020204030204" pitchFamily="49" charset="0"/>
              </a:rPr>
              <a:t>Chromosome_Parent2</a:t>
            </a:r>
            <a:r>
              <a:rPr lang="en-US" sz="2400" dirty="0">
                <a:latin typeface="Consolas" panose="020B0609020204030204" pitchFamily="49" charset="0"/>
              </a:rPr>
              <a:t>)</a:t>
            </a:r>
          </a:p>
        </p:txBody>
      </p:sp>
      <p:sp>
        <p:nvSpPr>
          <p:cNvPr id="29" name="Rectangle: Rounded Corners 28">
            <a:hlinkClick r:id="rId3" action="ppaction://hlinksldjump"/>
            <a:extLst>
              <a:ext uri="{FF2B5EF4-FFF2-40B4-BE49-F238E27FC236}">
                <a16:creationId xmlns:a16="http://schemas.microsoft.com/office/drawing/2014/main" id="{2F30545E-39F3-C6EB-73D5-73AF1E78A4F3}"/>
              </a:ext>
            </a:extLst>
          </p:cNvPr>
          <p:cNvSpPr/>
          <p:nvPr/>
        </p:nvSpPr>
        <p:spPr>
          <a:xfrm>
            <a:off x="160345" y="6314536"/>
            <a:ext cx="755674" cy="3191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1400" dirty="0">
                <a:latin typeface="Times New Roman" panose="02020603050405020304" pitchFamily="18" charset="0"/>
                <a:cs typeface="Times New Roman" panose="02020603050405020304" pitchFamily="18" charset="0"/>
              </a:rPr>
              <a:t>BACK</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247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402736" cy="553998"/>
          </a:xfrm>
          <a:prstGeom prst="rect">
            <a:avLst/>
          </a:prstGeom>
          <a:noFill/>
        </p:spPr>
        <p:txBody>
          <a:bodyPr wrap="square" rtlCol="0">
            <a:spAutoFit/>
          </a:bodyPr>
          <a:lstStyle/>
          <a:p>
            <a:pPr marL="571500" indent="-571500">
              <a:buFont typeface="+mj-lt"/>
              <a:buAutoNum type="romanUcPeriod"/>
            </a:pPr>
            <a:r>
              <a:rPr lang="vi-VN" altLang="en-US" sz="3000" b="1">
                <a:effectLst>
                  <a:reflection blurRad="6350" stA="55000" endA="300" endPos="45500" dir="5400000" sy="-100000" algn="bl" rotWithShape="0"/>
                </a:effectLst>
                <a:latin typeface="Times New Roman" panose="02020603050405020304" charset="0"/>
                <a:cs typeface="Times New Roman" panose="02020603050405020304" charset="0"/>
              </a:rPr>
              <a:t>GIỚI THIỆU TỔNG QUAN</a:t>
            </a:r>
            <a:endPar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endParaRPr>
          </a:p>
        </p:txBody>
      </p:sp>
      <p:sp>
        <p:nvSpPr>
          <p:cNvPr id="5" name="Text Box 2"/>
          <p:cNvSpPr txBox="1"/>
          <p:nvPr/>
        </p:nvSpPr>
        <p:spPr>
          <a:xfrm>
            <a:off x="434556" y="1976120"/>
            <a:ext cx="529590" cy="511810"/>
          </a:xfrm>
          <a:prstGeom prst="rect">
            <a:avLst/>
          </a:prstGeom>
          <a:noFill/>
        </p:spPr>
        <p:txBody>
          <a:bodyPr wrap="none" rtlCol="0" anchor="t">
            <a:noAutofit/>
          </a:bodyPr>
          <a:lstStyle/>
          <a:p>
            <a:endParaRPr lang="en-US">
              <a:cs typeface="Times New Roman" panose="02020603050405020304" charset="0"/>
              <a:sym typeface="Wingdings" panose="05000000000000000000" charset="0"/>
            </a:endParaRPr>
          </a:p>
        </p:txBody>
      </p:sp>
      <p:sp>
        <p:nvSpPr>
          <p:cNvPr id="7" name="Round Diagonal Corner Rectangle 20"/>
          <p:cNvSpPr/>
          <p:nvPr/>
        </p:nvSpPr>
        <p:spPr>
          <a:xfrm>
            <a:off x="468117" y="4460045"/>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ĐỐI TƯỢNG VÀ PHẠM VI</a:t>
            </a:r>
          </a:p>
        </p:txBody>
      </p:sp>
      <p:sp>
        <p:nvSpPr>
          <p:cNvPr id="8" name="Round Diagonal Corner Rectangle 20"/>
          <p:cNvSpPr/>
          <p:nvPr/>
        </p:nvSpPr>
        <p:spPr>
          <a:xfrm>
            <a:off x="468117" y="1930400"/>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LÝ DO CHỌN ĐỀ TÀI</a:t>
            </a:r>
          </a:p>
        </p:txBody>
      </p:sp>
      <p:sp>
        <p:nvSpPr>
          <p:cNvPr id="9" name="Round Diagonal Corner Rectangle 20"/>
          <p:cNvSpPr/>
          <p:nvPr/>
        </p:nvSpPr>
        <p:spPr>
          <a:xfrm>
            <a:off x="5395862" y="4460045"/>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GIỚI THIỆU DEMO</a:t>
            </a:r>
          </a:p>
        </p:txBody>
      </p:sp>
      <p:sp>
        <p:nvSpPr>
          <p:cNvPr id="11" name="Round Diagonal Corner Rectangle 20"/>
          <p:cNvSpPr/>
          <p:nvPr/>
        </p:nvSpPr>
        <p:spPr>
          <a:xfrm>
            <a:off x="5395862" y="1930400"/>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MỤC TIÊU</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endParaRPr lang="vi-VN" altLang="en-US" dirty="0"/>
          </a:p>
        </p:txBody>
      </p:sp>
      <p:sp>
        <p:nvSpPr>
          <p:cNvPr id="2" name="Text Box 1"/>
          <p:cNvSpPr txBox="1"/>
          <p:nvPr/>
        </p:nvSpPr>
        <p:spPr>
          <a:xfrm>
            <a:off x="514985" y="156845"/>
            <a:ext cx="7844011" cy="553998"/>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Text Box 2">
            <a:extLst>
              <a:ext uri="{FF2B5EF4-FFF2-40B4-BE49-F238E27FC236}">
                <a16:creationId xmlns:a16="http://schemas.microsoft.com/office/drawing/2014/main" id="{BB2B6FCC-F4F8-4A29-B5F5-7E684C00AEDF}"/>
              </a:ext>
            </a:extLst>
          </p:cNvPr>
          <p:cNvSpPr txBox="1"/>
          <p:nvPr/>
        </p:nvSpPr>
        <p:spPr>
          <a:xfrm>
            <a:off x="692113" y="895381"/>
            <a:ext cx="2387517" cy="531635"/>
          </a:xfrm>
          <a:prstGeom prst="rect">
            <a:avLst/>
          </a:prstGeom>
          <a:noFill/>
        </p:spPr>
        <p:txBody>
          <a:bodyPr wrap="square" rtlCol="0">
            <a:noAutofit/>
          </a:bodyPr>
          <a:lstStyle/>
          <a:p>
            <a:pPr indent="0">
              <a:buFont typeface="Arial" panose="020B0604020202020204" pitchFamily="34" charset="0"/>
              <a:buNone/>
            </a:pPr>
            <a:r>
              <a:rPr lang="en-US" sz="2400" b="1" i="1" dirty="0">
                <a:latin typeface="Times New Roman" panose="02020603050405020304" charset="0"/>
                <a:cs typeface="Times New Roman" panose="02020603050405020304" charset="0"/>
              </a:rPr>
              <a:t>Shuffle Mutation</a:t>
            </a: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29" name="Rectangle: Rounded Corners 28">
            <a:hlinkClick r:id="rId3" action="ppaction://hlinksldjump"/>
            <a:extLst>
              <a:ext uri="{FF2B5EF4-FFF2-40B4-BE49-F238E27FC236}">
                <a16:creationId xmlns:a16="http://schemas.microsoft.com/office/drawing/2014/main" id="{2F30545E-39F3-C6EB-73D5-73AF1E78A4F3}"/>
              </a:ext>
            </a:extLst>
          </p:cNvPr>
          <p:cNvSpPr/>
          <p:nvPr/>
        </p:nvSpPr>
        <p:spPr>
          <a:xfrm>
            <a:off x="160345" y="6314536"/>
            <a:ext cx="755674" cy="31917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1400" dirty="0">
                <a:latin typeface="Times New Roman" panose="02020603050405020304" pitchFamily="18" charset="0"/>
                <a:cs typeface="Times New Roman" panose="02020603050405020304" pitchFamily="18" charset="0"/>
              </a:rPr>
              <a:t>BACK</a:t>
            </a:r>
            <a:endParaRPr lang="en-US" sz="14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5B7FC947-544C-0857-A97F-191D177D9D26}"/>
              </a:ext>
            </a:extLst>
          </p:cNvPr>
          <p:cNvSpPr txBox="1"/>
          <p:nvPr/>
        </p:nvSpPr>
        <p:spPr>
          <a:xfrm>
            <a:off x="-418567" y="2747748"/>
            <a:ext cx="10555808" cy="1200329"/>
          </a:xfrm>
          <a:prstGeom prst="rect">
            <a:avLst/>
          </a:prstGeom>
          <a:noFill/>
        </p:spPr>
        <p:txBody>
          <a:bodyPr wrap="square" rtlCol="0">
            <a:spAutoFit/>
          </a:bodyPr>
          <a:lstStyle/>
          <a:p>
            <a:pPr marL="1170305">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400" dirty="0">
                <a:solidFill>
                  <a:srgbClr val="660066"/>
                </a:solidFill>
                <a:effectLst/>
                <a:latin typeface="Consolas" panose="020B0609020204030204" pitchFamily="49" charset="0"/>
                <a:ea typeface="Times New Roman" panose="02020603050405020304" pitchFamily="18" charset="0"/>
                <a:cs typeface="Courier New" panose="02070309020205020404" pitchFamily="49" charset="0"/>
              </a:rPr>
              <a:t>GENES</a:t>
            </a:r>
            <a:r>
              <a:rPr lang="en-US" sz="24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2400" dirty="0">
                <a:solidFill>
                  <a:srgbClr val="666600"/>
                </a:solidFill>
                <a:effectLst/>
                <a:latin typeface="Consolas" panose="020B0609020204030204" pitchFamily="49" charset="0"/>
                <a:ea typeface="Times New Roman" panose="02020603050405020304" pitchFamily="18" charset="0"/>
                <a:cs typeface="Courier New" panose="02070309020205020404" pitchFamily="49" charset="0"/>
              </a:rPr>
              <a:t>=</a:t>
            </a:r>
            <a:r>
              <a:rPr lang="en-US" sz="24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2400" dirty="0">
                <a:solidFill>
                  <a:srgbClr val="666600"/>
                </a:solidFill>
                <a:effectLst/>
                <a:latin typeface="Consolas" panose="020B0609020204030204" pitchFamily="49" charset="0"/>
                <a:ea typeface="Times New Roman" panose="02020603050405020304" pitchFamily="18" charset="0"/>
                <a:cs typeface="Courier New" panose="02070309020205020404" pitchFamily="49" charset="0"/>
              </a:rPr>
              <a:t>“</a:t>
            </a:r>
            <a:r>
              <a:rPr lang="en-US" sz="24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 B C D E F G H I J K L M N O P Q R S</a:t>
            </a:r>
            <a:r>
              <a:rPr lang="en-US" sz="2400" dirty="0">
                <a:solidFill>
                  <a:srgbClr val="666600"/>
                </a:solidFill>
                <a:effectLst/>
                <a:latin typeface="Consolas" panose="020B0609020204030204" pitchFamily="49" charset="0"/>
                <a:ea typeface="Times New Roman" panose="02020603050405020304" pitchFamily="18" charset="0"/>
                <a:cs typeface="Courier New" panose="02070309020205020404" pitchFamily="49" charset="0"/>
              </a:rPr>
              <a:t>”</a:t>
            </a:r>
            <a:endParaRPr lang="en-US" sz="2400" dirty="0">
              <a:effectLst/>
              <a:latin typeface="Consolas" panose="020B0609020204030204" pitchFamily="49" charset="0"/>
              <a:ea typeface="Times New Roman" panose="02020603050405020304" pitchFamily="18" charset="0"/>
              <a:cs typeface="Times New Roman" panose="02020603050405020304" pitchFamily="18" charset="0"/>
            </a:endParaRPr>
          </a:p>
          <a:p>
            <a:pPr marL="1170305">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400" dirty="0">
                <a:solidFill>
                  <a:srgbClr val="660066"/>
                </a:solidFill>
                <a:effectLst/>
                <a:latin typeface="Consolas" panose="020B0609020204030204" pitchFamily="49" charset="0"/>
                <a:ea typeface="Times New Roman" panose="02020603050405020304" pitchFamily="18" charset="0"/>
                <a:cs typeface="Courier New" panose="02070309020205020404" pitchFamily="49" charset="0"/>
              </a:rPr>
              <a:t>GEN</a:t>
            </a:r>
            <a:r>
              <a:rPr lang="en-US" sz="24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2400" dirty="0">
                <a:solidFill>
                  <a:srgbClr val="666600"/>
                </a:solidFill>
                <a:effectLst/>
                <a:latin typeface="Consolas" panose="020B0609020204030204" pitchFamily="49" charset="0"/>
                <a:ea typeface="Times New Roman" panose="02020603050405020304" pitchFamily="18" charset="0"/>
                <a:cs typeface="Courier New" panose="02070309020205020404" pitchFamily="49" charset="0"/>
              </a:rPr>
              <a:t>=</a:t>
            </a:r>
            <a:r>
              <a:rPr lang="en-US" sz="24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RANDOM</a:t>
            </a:r>
            <a:r>
              <a:rPr lang="en-US" sz="2400" dirty="0">
                <a:solidFill>
                  <a:srgbClr val="666600"/>
                </a:solidFill>
                <a:effectLst/>
                <a:latin typeface="Consolas" panose="020B0609020204030204" pitchFamily="49" charset="0"/>
                <a:ea typeface="Times New Roman" panose="02020603050405020304" pitchFamily="18" charset="0"/>
                <a:cs typeface="Courier New" panose="02070309020205020404" pitchFamily="49" charset="0"/>
              </a:rPr>
              <a:t>(</a:t>
            </a:r>
            <a:r>
              <a:rPr lang="en-US" sz="2400" dirty="0">
                <a:solidFill>
                  <a:srgbClr val="660066"/>
                </a:solidFill>
                <a:effectLst/>
                <a:latin typeface="Consolas" panose="020B0609020204030204" pitchFamily="49" charset="0"/>
                <a:ea typeface="Times New Roman" panose="02020603050405020304" pitchFamily="18" charset="0"/>
                <a:cs typeface="Courier New" panose="02070309020205020404" pitchFamily="49" charset="0"/>
              </a:rPr>
              <a:t>GENES</a:t>
            </a:r>
            <a:r>
              <a:rPr lang="en-US" sz="2400" dirty="0">
                <a:solidFill>
                  <a:srgbClr val="666600"/>
                </a:solidFill>
                <a:effectLst/>
                <a:latin typeface="Consolas" panose="020B0609020204030204" pitchFamily="49" charset="0"/>
                <a:ea typeface="Times New Roman" panose="02020603050405020304" pitchFamily="18" charset="0"/>
                <a:cs typeface="Courier New" panose="02070309020205020404" pitchFamily="49" charset="0"/>
              </a:rPr>
              <a:t>)</a:t>
            </a:r>
            <a:endParaRPr lang="en-US" sz="2400" dirty="0">
              <a:effectLst/>
              <a:latin typeface="Consolas" panose="020B0609020204030204" pitchFamily="49" charset="0"/>
              <a:ea typeface="Times New Roman" panose="02020603050405020304" pitchFamily="18" charset="0"/>
              <a:cs typeface="Times New Roman" panose="02020603050405020304" pitchFamily="18" charset="0"/>
            </a:endParaRPr>
          </a:p>
          <a:p>
            <a:pPr marL="1170305">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400" dirty="0">
                <a:solidFill>
                  <a:srgbClr val="660066"/>
                </a:solidFill>
                <a:effectLst/>
                <a:latin typeface="Consolas" panose="020B0609020204030204" pitchFamily="49" charset="0"/>
                <a:ea typeface="Times New Roman" panose="02020603050405020304" pitchFamily="18" charset="0"/>
                <a:cs typeface="Courier New" panose="02070309020205020404" pitchFamily="49" charset="0"/>
              </a:rPr>
              <a:t>RETURN</a:t>
            </a:r>
            <a:r>
              <a:rPr lang="en-US" sz="24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2400" dirty="0">
                <a:solidFill>
                  <a:srgbClr val="660066"/>
                </a:solidFill>
                <a:effectLst/>
                <a:latin typeface="Consolas" panose="020B0609020204030204" pitchFamily="49" charset="0"/>
                <a:ea typeface="Times New Roman" panose="02020603050405020304" pitchFamily="18" charset="0"/>
                <a:cs typeface="Courier New" panose="02070309020205020404" pitchFamily="49" charset="0"/>
              </a:rPr>
              <a:t>GEN</a:t>
            </a:r>
            <a:endParaRPr lang="en-US" sz="2400" dirty="0">
              <a:effectLst/>
              <a:latin typeface="Consolas" panose="020B0609020204030204" pitchFamily="49"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705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6" name="Round Diagonal Corner Rectangle 5"/>
          <p:cNvSpPr/>
          <p:nvPr/>
        </p:nvSpPr>
        <p:spPr>
          <a:xfrm>
            <a:off x="2485145" y="1962346"/>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 DI TRUYỀN TRONG TỰ NHIÊN</a:t>
            </a:r>
          </a:p>
        </p:txBody>
      </p:sp>
      <p:sp>
        <p:nvSpPr>
          <p:cNvPr id="3" name="Round Diagonal Corner Rectangle 5"/>
          <p:cNvSpPr/>
          <p:nvPr/>
        </p:nvSpPr>
        <p:spPr>
          <a:xfrm>
            <a:off x="2479295" y="4451546"/>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GIẢI THUẬT DI TRUYỀN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Text Box 2"/>
          <p:cNvSpPr txBox="1"/>
          <p:nvPr/>
        </p:nvSpPr>
        <p:spPr>
          <a:xfrm>
            <a:off x="140335" y="1308734"/>
            <a:ext cx="9465945" cy="2322987"/>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Di truyền trong tự nhiên</a:t>
            </a:r>
            <a:endParaRPr lang="vi-VN" altLang="en-US" sz="2400" dirty="0">
              <a:latin typeface="Times New Roman" panose="02020603050405020304" charset="0"/>
              <a:cs typeface="Times New Roman" panose="02020603050405020304" charset="0"/>
            </a:endParaRPr>
          </a:p>
          <a:p>
            <a:pPr algn="just">
              <a:lnSpc>
                <a:spcPct val="150000"/>
              </a:lnSpc>
            </a:pPr>
            <a:r>
              <a:rPr lang="vi-VN" altLang="en-US" sz="2400" dirty="0">
                <a:latin typeface="Times New Roman" panose="02020603050405020304" charset="0"/>
                <a:cs typeface="Times New Roman" panose="02020603050405020304" charset="0"/>
              </a:rPr>
              <a:t>    Di truyền là quá trình di chuyển những đặc trưng sinh học từ một cá thể cha mẹ đến cá thể con cái và đồng nghĩa với việc di chuyển các gen, gen thừa nhận mang thông tin sinh học (hay thông tin di truyền).</a:t>
            </a:r>
            <a:endParaRPr lang="vi-VN" altLang="en-US" sz="2400" b="1" dirty="0">
              <a:latin typeface="Times New Roman" panose="02020603050405020304" charset="0"/>
              <a:cs typeface="Times New Roman" panose="02020603050405020304" charset="0"/>
            </a:endParaRPr>
          </a:p>
        </p:txBody>
      </p:sp>
      <p:sp>
        <p:nvSpPr>
          <p:cNvPr id="5" name="Rounded Rectangle 52"/>
          <p:cNvSpPr/>
          <p:nvPr/>
        </p:nvSpPr>
        <p:spPr>
          <a:xfrm>
            <a:off x="1653558" y="3856924"/>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vi-VN" sz="2400" b="1" dirty="0">
                <a:latin typeface="Times New Roman" panose="02020603050405020304" charset="0"/>
                <a:cs typeface="Times New Roman" panose="02020603050405020304" charset="0"/>
                <a:sym typeface="+mn-ea"/>
              </a:rPr>
              <a:t>Population</a:t>
            </a:r>
            <a:endParaRPr lang="en-US" sz="2400" b="1" dirty="0"/>
          </a:p>
        </p:txBody>
      </p:sp>
      <p:sp>
        <p:nvSpPr>
          <p:cNvPr id="6" name="Rounded Rectangle 52"/>
          <p:cNvSpPr/>
          <p:nvPr/>
        </p:nvSpPr>
        <p:spPr>
          <a:xfrm>
            <a:off x="5296979" y="3856924"/>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Natural Selection</a:t>
            </a:r>
            <a:endParaRPr lang="en-US" sz="2400" b="1" dirty="0"/>
          </a:p>
        </p:txBody>
      </p:sp>
      <p:sp>
        <p:nvSpPr>
          <p:cNvPr id="7" name="Rounded Rectangle 52"/>
          <p:cNvSpPr/>
          <p:nvPr/>
        </p:nvSpPr>
        <p:spPr>
          <a:xfrm>
            <a:off x="1653558" y="5384058"/>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Mutation</a:t>
            </a:r>
            <a:endParaRPr lang="en-US" sz="2400" b="1" dirty="0"/>
          </a:p>
        </p:txBody>
      </p:sp>
      <p:sp>
        <p:nvSpPr>
          <p:cNvPr id="8" name="Rounded Rectangle 52"/>
          <p:cNvSpPr/>
          <p:nvPr/>
        </p:nvSpPr>
        <p:spPr>
          <a:xfrm>
            <a:off x="5296979" y="5384058"/>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Evolution</a:t>
            </a:r>
            <a:endParaRPr lang="en-US" sz="24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6" grpId="0" animBg="1"/>
      <p:bldP spid="7"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Text Box 2"/>
          <p:cNvSpPr txBox="1"/>
          <p:nvPr/>
        </p:nvSpPr>
        <p:spPr>
          <a:xfrm>
            <a:off x="140335" y="1308734"/>
            <a:ext cx="9465945" cy="2409251"/>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Giải thuật di truyền</a:t>
            </a:r>
          </a:p>
          <a:p>
            <a:pPr algn="just">
              <a:lnSpc>
                <a:spcPct val="150000"/>
              </a:lnSpc>
            </a:pPr>
            <a:r>
              <a:rPr lang="vi-VN" altLang="en-US" sz="2400" dirty="0">
                <a:latin typeface="Times New Roman" panose="02020603050405020304" charset="0"/>
                <a:cs typeface="Times New Roman" panose="02020603050405020304" charset="0"/>
              </a:rPr>
              <a:t>    Giải thuật di truyền là một kỹ thuật trong chuyên ngành khoa học máy tính nhằm tìm kiếm giải pháp thích hợp nhất trong tập hợp các giải pháp cho bài toán tối ưu tổ hợp (Combinatorial Optimization).</a:t>
            </a:r>
          </a:p>
          <a:p>
            <a:pPr algn="l">
              <a:lnSpc>
                <a:spcPct val="150000"/>
              </a:lnSpc>
            </a:pPr>
            <a:endParaRPr lang="vi-VN" altLang="en-US" sz="2400" b="1" dirty="0">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0" name="Rounded Rectangle 52"/>
          <p:cNvSpPr/>
          <p:nvPr/>
        </p:nvSpPr>
        <p:spPr>
          <a:xfrm>
            <a:off x="259083" y="1661274"/>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vi-VN" sz="2400" b="1" dirty="0">
                <a:latin typeface="Times New Roman" panose="02020603050405020304" charset="0"/>
                <a:cs typeface="Times New Roman" panose="02020603050405020304" charset="0"/>
                <a:sym typeface="+mn-ea"/>
              </a:rPr>
              <a:t>Initialization</a:t>
            </a:r>
            <a:endParaRPr lang="en-US" sz="2400" b="1" dirty="0"/>
          </a:p>
        </p:txBody>
      </p:sp>
      <p:sp>
        <p:nvSpPr>
          <p:cNvPr id="15" name="Rounded Rectangle 52"/>
          <p:cNvSpPr/>
          <p:nvPr/>
        </p:nvSpPr>
        <p:spPr>
          <a:xfrm>
            <a:off x="2666870" y="1661274"/>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Population</a:t>
            </a:r>
            <a:endParaRPr lang="en-US" sz="2400" b="1" dirty="0"/>
          </a:p>
        </p:txBody>
      </p:sp>
      <p:sp>
        <p:nvSpPr>
          <p:cNvPr id="16" name="Rounded Rectangle 52"/>
          <p:cNvSpPr/>
          <p:nvPr/>
        </p:nvSpPr>
        <p:spPr>
          <a:xfrm>
            <a:off x="5067548" y="1661274"/>
            <a:ext cx="1985838"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Chromosome</a:t>
            </a:r>
            <a:endParaRPr lang="en-US" sz="2400" b="1" dirty="0"/>
          </a:p>
        </p:txBody>
      </p:sp>
      <p:sp>
        <p:nvSpPr>
          <p:cNvPr id="17" name="Rounded Rectangle 52"/>
          <p:cNvSpPr/>
          <p:nvPr/>
        </p:nvSpPr>
        <p:spPr>
          <a:xfrm>
            <a:off x="7502443" y="1661274"/>
            <a:ext cx="1995579"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Gen</a:t>
            </a:r>
            <a:endParaRPr lang="en-US" sz="2400" b="1" dirty="0"/>
          </a:p>
        </p:txBody>
      </p:sp>
      <p:sp>
        <p:nvSpPr>
          <p:cNvPr id="18" name="Rounded Rectangle 52"/>
          <p:cNvSpPr/>
          <p:nvPr/>
        </p:nvSpPr>
        <p:spPr>
          <a:xfrm>
            <a:off x="259083" y="2725361"/>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Fitness</a:t>
            </a:r>
            <a:endParaRPr lang="en-US" sz="2400" b="1" dirty="0"/>
          </a:p>
        </p:txBody>
      </p:sp>
      <p:sp>
        <p:nvSpPr>
          <p:cNvPr id="19" name="Rounded Rectangle 52">
            <a:hlinkClick r:id="rId3" action="ppaction://hlinksldjump"/>
          </p:cNvPr>
          <p:cNvSpPr/>
          <p:nvPr/>
        </p:nvSpPr>
        <p:spPr>
          <a:xfrm>
            <a:off x="2693978" y="2725361"/>
            <a:ext cx="2431728"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Absolute Fitness</a:t>
            </a:r>
            <a:endParaRPr lang="en-US" sz="2400" b="1" dirty="0"/>
          </a:p>
        </p:txBody>
      </p:sp>
      <p:sp>
        <p:nvSpPr>
          <p:cNvPr id="20" name="Rounded Rectangle 52"/>
          <p:cNvSpPr/>
          <p:nvPr/>
        </p:nvSpPr>
        <p:spPr>
          <a:xfrm>
            <a:off x="259083" y="3783798"/>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Selection</a:t>
            </a:r>
            <a:endParaRPr lang="en-US" sz="2400" b="1" dirty="0"/>
          </a:p>
        </p:txBody>
      </p:sp>
      <p:sp>
        <p:nvSpPr>
          <p:cNvPr id="21" name="Rounded Rectangle 52">
            <a:hlinkClick r:id="rId4" action="ppaction://hlinksldjump"/>
          </p:cNvPr>
          <p:cNvSpPr/>
          <p:nvPr/>
        </p:nvSpPr>
        <p:spPr>
          <a:xfrm>
            <a:off x="2693978" y="3397767"/>
            <a:ext cx="3337291"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Rank – Based Selection</a:t>
            </a:r>
            <a:endParaRPr lang="en-US" sz="2400" b="1" dirty="0"/>
          </a:p>
        </p:txBody>
      </p:sp>
      <p:sp>
        <p:nvSpPr>
          <p:cNvPr id="22" name="Rounded Rectangle 52">
            <a:hlinkClick r:id="rId5" action="ppaction://hlinksldjump"/>
          </p:cNvPr>
          <p:cNvSpPr/>
          <p:nvPr/>
        </p:nvSpPr>
        <p:spPr>
          <a:xfrm>
            <a:off x="2696148" y="4295262"/>
            <a:ext cx="2297500"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Elitist Selection</a:t>
            </a:r>
            <a:endParaRPr lang="en-US" sz="2400" b="1" dirty="0"/>
          </a:p>
        </p:txBody>
      </p:sp>
      <p:sp>
        <p:nvSpPr>
          <p:cNvPr id="23" name="Rounded Rectangle 52"/>
          <p:cNvSpPr/>
          <p:nvPr/>
        </p:nvSpPr>
        <p:spPr>
          <a:xfrm>
            <a:off x="259083" y="5940814"/>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Mutation</a:t>
            </a:r>
            <a:endParaRPr lang="en-US" sz="2400" b="1" dirty="0"/>
          </a:p>
        </p:txBody>
      </p:sp>
      <p:sp>
        <p:nvSpPr>
          <p:cNvPr id="24" name="Rounded Rectangle 52">
            <a:hlinkClick r:id="rId6" action="ppaction://hlinksldjump"/>
          </p:cNvPr>
          <p:cNvSpPr/>
          <p:nvPr/>
        </p:nvSpPr>
        <p:spPr>
          <a:xfrm>
            <a:off x="2693978" y="5940814"/>
            <a:ext cx="249603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Shuffle Mutation</a:t>
            </a:r>
            <a:endParaRPr lang="en-US" sz="2400" b="1" dirty="0"/>
          </a:p>
        </p:txBody>
      </p:sp>
      <p:sp>
        <p:nvSpPr>
          <p:cNvPr id="25" name="Rounded Rectangle 52"/>
          <p:cNvSpPr/>
          <p:nvPr/>
        </p:nvSpPr>
        <p:spPr>
          <a:xfrm>
            <a:off x="259083" y="5003805"/>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Crossover</a:t>
            </a:r>
            <a:endParaRPr lang="en-US" sz="2400" b="1" dirty="0"/>
          </a:p>
        </p:txBody>
      </p:sp>
      <p:sp>
        <p:nvSpPr>
          <p:cNvPr id="37" name="Rounded Rectangle 52">
            <a:hlinkClick r:id="rId7" action="ppaction://hlinksldjump"/>
          </p:cNvPr>
          <p:cNvSpPr/>
          <p:nvPr/>
        </p:nvSpPr>
        <p:spPr>
          <a:xfrm>
            <a:off x="2693978" y="5003805"/>
            <a:ext cx="2754848"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Uniform Crossover</a:t>
            </a:r>
            <a:endParaRPr lang="en-US" sz="2400" b="1" dirty="0"/>
          </a:p>
        </p:txBody>
      </p:sp>
      <p:sp>
        <p:nvSpPr>
          <p:cNvPr id="3" name="Text Box 2"/>
          <p:cNvSpPr txBox="1"/>
          <p:nvPr/>
        </p:nvSpPr>
        <p:spPr>
          <a:xfrm>
            <a:off x="259083" y="955057"/>
            <a:ext cx="6046826" cy="527892"/>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Các thành phần trong giải thuật di truyền</a:t>
            </a:r>
          </a:p>
        </p:txBody>
      </p:sp>
      <p:cxnSp>
        <p:nvCxnSpPr>
          <p:cNvPr id="6" name="Straight Arrow Connector 5"/>
          <p:cNvCxnSpPr>
            <a:stCxn id="18" idx="3"/>
            <a:endCxn id="19" idx="1"/>
          </p:cNvCxnSpPr>
          <p:nvPr/>
        </p:nvCxnSpPr>
        <p:spPr>
          <a:xfrm>
            <a:off x="2173855" y="3008359"/>
            <a:ext cx="5201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20" idx="3"/>
            <a:endCxn id="21" idx="1"/>
          </p:cNvCxnSpPr>
          <p:nvPr/>
        </p:nvCxnSpPr>
        <p:spPr>
          <a:xfrm flipV="1">
            <a:off x="2173855" y="3680765"/>
            <a:ext cx="520123" cy="3860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20" idx="3"/>
            <a:endCxn id="22" idx="1"/>
          </p:cNvCxnSpPr>
          <p:nvPr/>
        </p:nvCxnSpPr>
        <p:spPr>
          <a:xfrm>
            <a:off x="2173855" y="4066796"/>
            <a:ext cx="522293" cy="51146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25" idx="3"/>
            <a:endCxn id="37" idx="1"/>
          </p:cNvCxnSpPr>
          <p:nvPr/>
        </p:nvCxnSpPr>
        <p:spPr>
          <a:xfrm>
            <a:off x="2173855" y="5286803"/>
            <a:ext cx="5201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23" idx="3"/>
            <a:endCxn id="24" idx="1"/>
          </p:cNvCxnSpPr>
          <p:nvPr/>
        </p:nvCxnSpPr>
        <p:spPr>
          <a:xfrm>
            <a:off x="2173855" y="6223812"/>
            <a:ext cx="5201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30" idx="3"/>
            <a:endCxn id="15" idx="1"/>
          </p:cNvCxnSpPr>
          <p:nvPr/>
        </p:nvCxnSpPr>
        <p:spPr>
          <a:xfrm>
            <a:off x="2173855" y="1944272"/>
            <a:ext cx="49301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16" idx="1"/>
            <a:endCxn id="15" idx="3"/>
          </p:cNvCxnSpPr>
          <p:nvPr/>
        </p:nvCxnSpPr>
        <p:spPr>
          <a:xfrm flipH="1">
            <a:off x="4581642" y="1944272"/>
            <a:ext cx="485906"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17" idx="1"/>
            <a:endCxn id="16" idx="3"/>
          </p:cNvCxnSpPr>
          <p:nvPr/>
        </p:nvCxnSpPr>
        <p:spPr>
          <a:xfrm flipH="1">
            <a:off x="7053386" y="1944272"/>
            <a:ext cx="4490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fade">
                                      <p:cBhvr>
                                        <p:cTn id="32" dur="500"/>
                                        <p:tgtEl>
                                          <p:spTgt spid="3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fade">
                                      <p:cBhvr>
                                        <p:cTn id="42" dur="500"/>
                                        <p:tgtEl>
                                          <p:spTgt spid="3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fade">
                                      <p:cBhvr>
                                        <p:cTn id="57" dur="500"/>
                                        <p:tgtEl>
                                          <p:spTgt spid="19"/>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fade">
                                      <p:cBhvr>
                                        <p:cTn id="62" dur="500"/>
                                        <p:tgtEl>
                                          <p:spTgt spid="20"/>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8"/>
                                        </p:tgtEl>
                                        <p:attrNameLst>
                                          <p:attrName>style.visibility</p:attrName>
                                        </p:attrNameLst>
                                      </p:cBhvr>
                                      <p:to>
                                        <p:strVal val="visible"/>
                                      </p:to>
                                    </p:set>
                                    <p:animEffect transition="in" filter="fade">
                                      <p:cBhvr>
                                        <p:cTn id="67" dur="500"/>
                                        <p:tgtEl>
                                          <p:spTgt spid="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fade">
                                      <p:cBhvr>
                                        <p:cTn id="72" dur="500"/>
                                        <p:tgtEl>
                                          <p:spTgt spid="21"/>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animEffect transition="in" filter="fade">
                                      <p:cBhvr>
                                        <p:cTn id="77" dur="500"/>
                                        <p:tgtEl>
                                          <p:spTgt spid="11"/>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2"/>
                                        </p:tgtEl>
                                        <p:attrNameLst>
                                          <p:attrName>style.visibility</p:attrName>
                                        </p:attrNameLst>
                                      </p:cBhvr>
                                      <p:to>
                                        <p:strVal val="visible"/>
                                      </p:to>
                                    </p:set>
                                    <p:animEffect transition="in" filter="fade">
                                      <p:cBhvr>
                                        <p:cTn id="82" dur="500"/>
                                        <p:tgtEl>
                                          <p:spTgt spid="22"/>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fade">
                                      <p:cBhvr>
                                        <p:cTn id="87" dur="500"/>
                                        <p:tgtEl>
                                          <p:spTgt spid="25"/>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13"/>
                                        </p:tgtEl>
                                        <p:attrNameLst>
                                          <p:attrName>style.visibility</p:attrName>
                                        </p:attrNameLst>
                                      </p:cBhvr>
                                      <p:to>
                                        <p:strVal val="visible"/>
                                      </p:to>
                                    </p:set>
                                    <p:animEffect transition="in" filter="fade">
                                      <p:cBhvr>
                                        <p:cTn id="92" dur="500"/>
                                        <p:tgtEl>
                                          <p:spTgt spid="13"/>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37"/>
                                        </p:tgtEl>
                                        <p:attrNameLst>
                                          <p:attrName>style.visibility</p:attrName>
                                        </p:attrNameLst>
                                      </p:cBhvr>
                                      <p:to>
                                        <p:strVal val="visible"/>
                                      </p:to>
                                    </p:set>
                                    <p:animEffect transition="in" filter="fade">
                                      <p:cBhvr>
                                        <p:cTn id="97" dur="500"/>
                                        <p:tgtEl>
                                          <p:spTgt spid="37"/>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23"/>
                                        </p:tgtEl>
                                        <p:attrNameLst>
                                          <p:attrName>style.visibility</p:attrName>
                                        </p:attrNameLst>
                                      </p:cBhvr>
                                      <p:to>
                                        <p:strVal val="visible"/>
                                      </p:to>
                                    </p:set>
                                    <p:animEffect transition="in" filter="fade">
                                      <p:cBhvr>
                                        <p:cTn id="102" dur="500"/>
                                        <p:tgtEl>
                                          <p:spTgt spid="23"/>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27"/>
                                        </p:tgtEl>
                                        <p:attrNameLst>
                                          <p:attrName>style.visibility</p:attrName>
                                        </p:attrNameLst>
                                      </p:cBhvr>
                                      <p:to>
                                        <p:strVal val="visible"/>
                                      </p:to>
                                    </p:set>
                                    <p:animEffect transition="in" filter="fade">
                                      <p:cBhvr>
                                        <p:cTn id="107" dur="500"/>
                                        <p:tgtEl>
                                          <p:spTgt spid="27"/>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24"/>
                                        </p:tgtEl>
                                        <p:attrNameLst>
                                          <p:attrName>style.visibility</p:attrName>
                                        </p:attrNameLst>
                                      </p:cBhvr>
                                      <p:to>
                                        <p:strVal val="visible"/>
                                      </p:to>
                                    </p:set>
                                    <p:animEffect transition="in" filter="fade">
                                      <p:cBhvr>
                                        <p:cTn id="11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37" grpId="0" animBg="1"/>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Text Box 2"/>
          <p:cNvSpPr txBox="1"/>
          <p:nvPr/>
        </p:nvSpPr>
        <p:spPr>
          <a:xfrm>
            <a:off x="362600" y="770255"/>
            <a:ext cx="5836917" cy="527892"/>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Quy trình thực hiện giải thuật di truyền</a:t>
            </a:r>
          </a:p>
        </p:txBody>
      </p:sp>
      <p:sp>
        <p:nvSpPr>
          <p:cNvPr id="5" name="Rectangle 4">
            <a:extLst>
              <a:ext uri="{FF2B5EF4-FFF2-40B4-BE49-F238E27FC236}">
                <a16:creationId xmlns:a16="http://schemas.microsoft.com/office/drawing/2014/main" id="{5231AA3D-268C-8CAF-A0C2-AE5BA6818099}"/>
              </a:ext>
            </a:extLst>
          </p:cNvPr>
          <p:cNvSpPr/>
          <p:nvPr/>
        </p:nvSpPr>
        <p:spPr>
          <a:xfrm>
            <a:off x="3329471" y="1405868"/>
            <a:ext cx="2536167" cy="527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INITIALIZATION</a:t>
            </a:r>
          </a:p>
        </p:txBody>
      </p:sp>
      <p:sp>
        <p:nvSpPr>
          <p:cNvPr id="7" name="Rectangle 6">
            <a:extLst>
              <a:ext uri="{FF2B5EF4-FFF2-40B4-BE49-F238E27FC236}">
                <a16:creationId xmlns:a16="http://schemas.microsoft.com/office/drawing/2014/main" id="{9B48C44B-42A9-3414-BEEA-9FF54B998EA6}"/>
              </a:ext>
            </a:extLst>
          </p:cNvPr>
          <p:cNvSpPr/>
          <p:nvPr/>
        </p:nvSpPr>
        <p:spPr>
          <a:xfrm>
            <a:off x="3852794" y="2407949"/>
            <a:ext cx="1489519" cy="527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FITNESS</a:t>
            </a:r>
          </a:p>
        </p:txBody>
      </p:sp>
      <p:sp>
        <p:nvSpPr>
          <p:cNvPr id="8" name="Rectangle 7">
            <a:extLst>
              <a:ext uri="{FF2B5EF4-FFF2-40B4-BE49-F238E27FC236}">
                <a16:creationId xmlns:a16="http://schemas.microsoft.com/office/drawing/2014/main" id="{7F455A85-3133-9E64-DF0E-0F43650F14EA}"/>
              </a:ext>
            </a:extLst>
          </p:cNvPr>
          <p:cNvSpPr/>
          <p:nvPr/>
        </p:nvSpPr>
        <p:spPr>
          <a:xfrm>
            <a:off x="3663103" y="3394268"/>
            <a:ext cx="1868900" cy="527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SELECTION</a:t>
            </a:r>
          </a:p>
        </p:txBody>
      </p:sp>
      <p:sp>
        <p:nvSpPr>
          <p:cNvPr id="9" name="Rectangle 8">
            <a:extLst>
              <a:ext uri="{FF2B5EF4-FFF2-40B4-BE49-F238E27FC236}">
                <a16:creationId xmlns:a16="http://schemas.microsoft.com/office/drawing/2014/main" id="{8252DF60-B3B7-A8EB-A0D9-0CBEA77522CA}"/>
              </a:ext>
            </a:extLst>
          </p:cNvPr>
          <p:cNvSpPr/>
          <p:nvPr/>
        </p:nvSpPr>
        <p:spPr>
          <a:xfrm>
            <a:off x="6718508" y="5747941"/>
            <a:ext cx="1794295" cy="527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MUTATION</a:t>
            </a:r>
          </a:p>
        </p:txBody>
      </p:sp>
      <p:sp>
        <p:nvSpPr>
          <p:cNvPr id="11" name="Rectangle 10">
            <a:extLst>
              <a:ext uri="{FF2B5EF4-FFF2-40B4-BE49-F238E27FC236}">
                <a16:creationId xmlns:a16="http://schemas.microsoft.com/office/drawing/2014/main" id="{67963E53-38A7-1003-67AC-547EFDD30EB0}"/>
              </a:ext>
            </a:extLst>
          </p:cNvPr>
          <p:cNvSpPr/>
          <p:nvPr/>
        </p:nvSpPr>
        <p:spPr>
          <a:xfrm>
            <a:off x="3573884" y="5747941"/>
            <a:ext cx="2047337" cy="527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CROSSOVER</a:t>
            </a:r>
          </a:p>
        </p:txBody>
      </p:sp>
      <p:sp>
        <p:nvSpPr>
          <p:cNvPr id="12" name="Flowchart: Decision 11">
            <a:extLst>
              <a:ext uri="{FF2B5EF4-FFF2-40B4-BE49-F238E27FC236}">
                <a16:creationId xmlns:a16="http://schemas.microsoft.com/office/drawing/2014/main" id="{CBBB2215-02F4-D884-F9F8-16929317B5C2}"/>
              </a:ext>
            </a:extLst>
          </p:cNvPr>
          <p:cNvSpPr/>
          <p:nvPr/>
        </p:nvSpPr>
        <p:spPr>
          <a:xfrm>
            <a:off x="3329471" y="4279916"/>
            <a:ext cx="2536167" cy="983509"/>
          </a:xfrm>
          <a:prstGeom prst="flowChartDecis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IF FOUND</a:t>
            </a:r>
          </a:p>
        </p:txBody>
      </p:sp>
      <p:sp>
        <p:nvSpPr>
          <p:cNvPr id="13" name="Oval 12">
            <a:extLst>
              <a:ext uri="{FF2B5EF4-FFF2-40B4-BE49-F238E27FC236}">
                <a16:creationId xmlns:a16="http://schemas.microsoft.com/office/drawing/2014/main" id="{4DFDA290-0B5A-28E1-464C-7BC67F173224}"/>
              </a:ext>
            </a:extLst>
          </p:cNvPr>
          <p:cNvSpPr/>
          <p:nvPr/>
        </p:nvSpPr>
        <p:spPr>
          <a:xfrm>
            <a:off x="846148" y="1358472"/>
            <a:ext cx="1572571" cy="62268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START</a:t>
            </a:r>
          </a:p>
        </p:txBody>
      </p:sp>
      <p:sp>
        <p:nvSpPr>
          <p:cNvPr id="15" name="Oval 14">
            <a:extLst>
              <a:ext uri="{FF2B5EF4-FFF2-40B4-BE49-F238E27FC236}">
                <a16:creationId xmlns:a16="http://schemas.microsoft.com/office/drawing/2014/main" id="{6B886BB3-4CA4-4634-BF38-B435A026E1BA}"/>
              </a:ext>
            </a:extLst>
          </p:cNvPr>
          <p:cNvSpPr/>
          <p:nvPr/>
        </p:nvSpPr>
        <p:spPr>
          <a:xfrm>
            <a:off x="1002866" y="4460327"/>
            <a:ext cx="1259133" cy="62268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END</a:t>
            </a:r>
          </a:p>
        </p:txBody>
      </p:sp>
      <p:cxnSp>
        <p:nvCxnSpPr>
          <p:cNvPr id="17" name="Straight Arrow Connector 16">
            <a:extLst>
              <a:ext uri="{FF2B5EF4-FFF2-40B4-BE49-F238E27FC236}">
                <a16:creationId xmlns:a16="http://schemas.microsoft.com/office/drawing/2014/main" id="{73DE502B-BC03-DA2B-0D09-2CA7298370BA}"/>
              </a:ext>
            </a:extLst>
          </p:cNvPr>
          <p:cNvCxnSpPr>
            <a:stCxn id="13" idx="6"/>
            <a:endCxn id="5" idx="1"/>
          </p:cNvCxnSpPr>
          <p:nvPr/>
        </p:nvCxnSpPr>
        <p:spPr>
          <a:xfrm flipV="1">
            <a:off x="2418719" y="1669814"/>
            <a:ext cx="910752"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3896B258-F06A-0D22-1113-48E7364CD831}"/>
              </a:ext>
            </a:extLst>
          </p:cNvPr>
          <p:cNvCxnSpPr>
            <a:stCxn id="5" idx="2"/>
            <a:endCxn id="7" idx="0"/>
          </p:cNvCxnSpPr>
          <p:nvPr/>
        </p:nvCxnSpPr>
        <p:spPr>
          <a:xfrm flipH="1">
            <a:off x="4597554" y="1933760"/>
            <a:ext cx="1" cy="47418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76F2F3FA-7E63-2BA1-94D6-DB4BFD5FA600}"/>
              </a:ext>
            </a:extLst>
          </p:cNvPr>
          <p:cNvCxnSpPr>
            <a:stCxn id="7" idx="2"/>
            <a:endCxn id="8" idx="0"/>
          </p:cNvCxnSpPr>
          <p:nvPr/>
        </p:nvCxnSpPr>
        <p:spPr>
          <a:xfrm flipH="1">
            <a:off x="4597553" y="2935841"/>
            <a:ext cx="1" cy="458427"/>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80117AA-07DE-165D-FC37-461C9861404B}"/>
              </a:ext>
            </a:extLst>
          </p:cNvPr>
          <p:cNvCxnSpPr>
            <a:stCxn id="8" idx="2"/>
            <a:endCxn id="12" idx="0"/>
          </p:cNvCxnSpPr>
          <p:nvPr/>
        </p:nvCxnSpPr>
        <p:spPr>
          <a:xfrm>
            <a:off x="4597553" y="3922160"/>
            <a:ext cx="2" cy="35775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A51972E4-DDC3-35E0-9559-CFC12C32A0CA}"/>
              </a:ext>
            </a:extLst>
          </p:cNvPr>
          <p:cNvCxnSpPr>
            <a:stCxn id="12" idx="2"/>
            <a:endCxn id="11" idx="0"/>
          </p:cNvCxnSpPr>
          <p:nvPr/>
        </p:nvCxnSpPr>
        <p:spPr>
          <a:xfrm flipH="1">
            <a:off x="4597553" y="5263425"/>
            <a:ext cx="2" cy="48451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FAC76DB1-311B-5EBA-A209-451D71F3BDEC}"/>
              </a:ext>
            </a:extLst>
          </p:cNvPr>
          <p:cNvCxnSpPr>
            <a:stCxn id="11" idx="3"/>
            <a:endCxn id="9" idx="1"/>
          </p:cNvCxnSpPr>
          <p:nvPr/>
        </p:nvCxnSpPr>
        <p:spPr>
          <a:xfrm>
            <a:off x="5621221" y="6011887"/>
            <a:ext cx="1097287"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BC2DFD92-8505-4623-ACA5-8511E9963471}"/>
              </a:ext>
            </a:extLst>
          </p:cNvPr>
          <p:cNvCxnSpPr>
            <a:stCxn id="9" idx="0"/>
            <a:endCxn id="7" idx="3"/>
          </p:cNvCxnSpPr>
          <p:nvPr/>
        </p:nvCxnSpPr>
        <p:spPr>
          <a:xfrm rot="16200000" flipV="1">
            <a:off x="4940962" y="3073246"/>
            <a:ext cx="3076046" cy="2273343"/>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B0FF5085-949D-2BA1-7786-708A655A0484}"/>
              </a:ext>
            </a:extLst>
          </p:cNvPr>
          <p:cNvCxnSpPr>
            <a:stCxn id="12" idx="1"/>
            <a:endCxn id="15" idx="6"/>
          </p:cNvCxnSpPr>
          <p:nvPr/>
        </p:nvCxnSpPr>
        <p:spPr>
          <a:xfrm flipH="1" flipV="1">
            <a:off x="2261999" y="4771670"/>
            <a:ext cx="1067472"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2C1CED55-EBF2-AEB4-B77D-D8F92F9E56DF}"/>
              </a:ext>
            </a:extLst>
          </p:cNvPr>
          <p:cNvSpPr txBox="1"/>
          <p:nvPr/>
        </p:nvSpPr>
        <p:spPr>
          <a:xfrm>
            <a:off x="2535597" y="4363116"/>
            <a:ext cx="620683"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YES</a:t>
            </a:r>
          </a:p>
        </p:txBody>
      </p:sp>
      <p:sp>
        <p:nvSpPr>
          <p:cNvPr id="36" name="TextBox 35">
            <a:extLst>
              <a:ext uri="{FF2B5EF4-FFF2-40B4-BE49-F238E27FC236}">
                <a16:creationId xmlns:a16="http://schemas.microsoft.com/office/drawing/2014/main" id="{4C8F5DB1-7CA5-4D33-EEF3-B789BBA44A1E}"/>
              </a:ext>
            </a:extLst>
          </p:cNvPr>
          <p:cNvSpPr txBox="1"/>
          <p:nvPr/>
        </p:nvSpPr>
        <p:spPr>
          <a:xfrm>
            <a:off x="4079462" y="5253879"/>
            <a:ext cx="518091"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NO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par>
                                <p:cTn id="34" presetID="10" presetClass="entr" presetSubtype="0" fill="hold"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par>
                                <p:cTn id="37" presetID="10"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par>
                                <p:cTn id="40" presetID="10" presetClass="entr" presetSubtype="0"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par>
                                <p:cTn id="43" presetID="10" presetClass="entr" presetSubtype="0" fill="hold"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par>
                                <p:cTn id="46" presetID="10"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500"/>
                                        <p:tgtEl>
                                          <p:spTgt spid="25"/>
                                        </p:tgtEl>
                                      </p:cBhvr>
                                    </p:animEffect>
                                  </p:childTnLst>
                                </p:cTn>
                              </p:par>
                              <p:par>
                                <p:cTn id="49" presetID="10" presetClass="entr" presetSubtype="0" fill="hold" nodeType="with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fade">
                                      <p:cBhvr>
                                        <p:cTn id="51" dur="500"/>
                                        <p:tgtEl>
                                          <p:spTgt spid="27"/>
                                        </p:tgtEl>
                                      </p:cBhvr>
                                    </p:animEffect>
                                  </p:childTnLst>
                                </p:cTn>
                              </p:par>
                              <p:par>
                                <p:cTn id="52" presetID="10" presetClass="entr" presetSubtype="0" fill="hold" nodeType="withEffect">
                                  <p:stCondLst>
                                    <p:cond delay="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500"/>
                                        <p:tgtEl>
                                          <p:spTgt spid="31"/>
                                        </p:tgtEl>
                                      </p:cBhvr>
                                    </p:animEffect>
                                  </p:childTnLst>
                                </p:cTn>
                              </p:par>
                              <p:par>
                                <p:cTn id="55" presetID="10" presetClass="entr" presetSubtype="0" fill="hold" nodeType="with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fade">
                                      <p:cBhvr>
                                        <p:cTn id="57" dur="500"/>
                                        <p:tgtEl>
                                          <p:spTgt spid="3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5"/>
                                        </p:tgtEl>
                                        <p:attrNameLst>
                                          <p:attrName>style.visibility</p:attrName>
                                        </p:attrNameLst>
                                      </p:cBhvr>
                                      <p:to>
                                        <p:strVal val="visible"/>
                                      </p:to>
                                    </p:set>
                                    <p:animEffect transition="in" filter="fade">
                                      <p:cBhvr>
                                        <p:cTn id="60" dur="500"/>
                                        <p:tgtEl>
                                          <p:spTgt spid="3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6"/>
                                        </p:tgtEl>
                                        <p:attrNameLst>
                                          <p:attrName>style.visibility</p:attrName>
                                        </p:attrNameLst>
                                      </p:cBhvr>
                                      <p:to>
                                        <p:strVal val="visible"/>
                                      </p:to>
                                    </p:set>
                                    <p:animEffect transition="in" filter="fade">
                                      <p:cBhvr>
                                        <p:cTn id="63"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7" grpId="0" animBg="1"/>
      <p:bldP spid="8" grpId="0" animBg="1"/>
      <p:bldP spid="9" grpId="0" animBg="1"/>
      <p:bldP spid="11" grpId="0" animBg="1"/>
      <p:bldP spid="12" grpId="0" animBg="1"/>
      <p:bldP spid="13" grpId="0" animBg="1"/>
      <p:bldP spid="15" grpId="0" animBg="1"/>
      <p:bldP spid="35" grpId="0"/>
      <p:bldP spid="3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5" y="935153"/>
            <a:ext cx="6642049" cy="527892"/>
          </a:xfrm>
          <a:prstGeom prst="rect">
            <a:avLst/>
          </a:prstGeom>
          <a:noFill/>
        </p:spPr>
        <p:txBody>
          <a:bodyPr wrap="square" rtlCol="0">
            <a:noAutofit/>
          </a:bodyPr>
          <a:lstStyle/>
          <a:p>
            <a:pPr marL="457200" indent="-457200">
              <a:buFont typeface="+mj-lt"/>
              <a:buAutoNum type="arabicPeriod"/>
            </a:pPr>
            <a:r>
              <a:rPr lang="vi-VN" altLang="en-US" sz="2400" b="1" dirty="0">
                <a:latin typeface="Times New Roman" panose="02020603050405020304" charset="0"/>
                <a:cs typeface="Times New Roman" panose="02020603050405020304" charset="0"/>
                <a:sym typeface="+mn-ea"/>
              </a:rPr>
              <a:t>Khởi tạo kích thước quần thể (</a:t>
            </a:r>
            <a:r>
              <a:rPr lang="en-US" sz="2400" b="1" dirty="0">
                <a:latin typeface="Times New Roman" panose="02020603050405020304" charset="0"/>
                <a:cs typeface="Times New Roman" panose="02020603050405020304" charset="0"/>
                <a:sym typeface="+mn-ea"/>
              </a:rPr>
              <a:t>Initialization</a:t>
            </a:r>
            <a:r>
              <a:rPr lang="vi-VN" altLang="en-US" sz="2400" b="1" dirty="0">
                <a:latin typeface="Times New Roman" panose="02020603050405020304" charset="0"/>
                <a:cs typeface="Times New Roman" panose="02020603050405020304" charset="0"/>
                <a:sym typeface="+mn-ea"/>
              </a:rPr>
              <a:t>)</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5" name="Text Box 2"/>
          <p:cNvSpPr txBox="1"/>
          <p:nvPr/>
        </p:nvSpPr>
        <p:spPr>
          <a:xfrm>
            <a:off x="192939" y="3954174"/>
            <a:ext cx="6642049" cy="527892"/>
          </a:xfrm>
          <a:prstGeom prst="rect">
            <a:avLst/>
          </a:prstGeom>
          <a:noFill/>
        </p:spPr>
        <p:txBody>
          <a:bodyPr wrap="square" rtlCol="0">
            <a:noAutofit/>
          </a:bodyPr>
          <a:lstStyle/>
          <a:p>
            <a:pPr marL="457200" indent="-457200">
              <a:buFont typeface="+mj-lt"/>
              <a:buAutoNum type="arabicPeriod"/>
            </a:pPr>
            <a:endParaRPr lang="vi-VN" altLang="en-US" sz="2400" b="1" dirty="0">
              <a:latin typeface="Times New Roman" panose="02020603050405020304" charset="0"/>
              <a:cs typeface="Times New Roman" panose="02020603050405020304" charset="0"/>
              <a:sym typeface="+mn-ea"/>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6" name="Text Box 2"/>
          <p:cNvSpPr txBox="1"/>
          <p:nvPr/>
        </p:nvSpPr>
        <p:spPr>
          <a:xfrm>
            <a:off x="514985" y="2968122"/>
            <a:ext cx="3237491" cy="527892"/>
          </a:xfrm>
          <a:prstGeom prst="rect">
            <a:avLst/>
          </a:prstGeom>
          <a:noFill/>
        </p:spPr>
        <p:txBody>
          <a:bodyPr wrap="square" rtlCol="0">
            <a:noAutofit/>
          </a:bodyPr>
          <a:lstStyle/>
          <a:p>
            <a:pPr marL="457200" indent="-457200">
              <a:buFont typeface="+mj-lt"/>
              <a:buAutoNum type="arabicPeriod" startAt="2"/>
            </a:pPr>
            <a:r>
              <a:rPr lang="vi-VN" altLang="en-US" sz="2400" b="1" dirty="0">
                <a:latin typeface="Times New Roman" panose="02020603050405020304" charset="0"/>
                <a:cs typeface="Times New Roman" panose="02020603050405020304" charset="0"/>
                <a:sym typeface="+mn-ea"/>
              </a:rPr>
              <a:t>Tạo bộ ký tự (Gen)</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13" name="Table 12"/>
          <p:cNvGraphicFramePr>
            <a:graphicFrameLocks noGrp="1"/>
          </p:cNvGraphicFramePr>
          <p:nvPr/>
        </p:nvGraphicFramePr>
        <p:xfrm>
          <a:off x="795337" y="1492751"/>
          <a:ext cx="8128000"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dirty="0">
                          <a:solidFill>
                            <a:schemeClr val="tx1">
                              <a:lumMod val="95000"/>
                              <a:lumOff val="5000"/>
                            </a:schemeClr>
                          </a:solidFill>
                          <a:latin typeface="Consolas" panose="020B0609020204030204" pitchFamily="49" charset="0"/>
                        </a:rPr>
                        <a:t>3. </a:t>
                      </a:r>
                      <a:r>
                        <a:rPr lang="en-US" sz="1800" b="0" dirty="0">
                          <a:solidFill>
                            <a:schemeClr val="accent6">
                              <a:lumMod val="75000"/>
                            </a:schemeClr>
                          </a:solidFill>
                          <a:latin typeface="Consolas" panose="020B0609020204030204" pitchFamily="49" charset="0"/>
                        </a:rPr>
                        <a:t># The variable '</a:t>
                      </a:r>
                      <a:r>
                        <a:rPr lang="en-US" sz="1800" b="0" dirty="0" err="1">
                          <a:solidFill>
                            <a:schemeClr val="accent6">
                              <a:lumMod val="75000"/>
                            </a:schemeClr>
                          </a:solidFill>
                          <a:latin typeface="Consolas" panose="020B0609020204030204" pitchFamily="49" charset="0"/>
                        </a:rPr>
                        <a:t>Population_Size</a:t>
                      </a:r>
                      <a:r>
                        <a:rPr lang="en-US" sz="1800" b="0" dirty="0">
                          <a:solidFill>
                            <a:schemeClr val="accent6">
                              <a:lumMod val="75000"/>
                            </a:schemeClr>
                          </a:solidFill>
                          <a:latin typeface="Consolas" panose="020B0609020204030204" pitchFamily="49" charset="0"/>
                        </a:rPr>
                        <a:t>' creates a population of the specified number</a:t>
                      </a:r>
                    </a:p>
                    <a:p>
                      <a:pPr>
                        <a:lnSpc>
                          <a:spcPct val="130000"/>
                        </a:lnSpc>
                      </a:pPr>
                      <a:r>
                        <a:rPr lang="en-US" sz="1800" b="0" dirty="0">
                          <a:solidFill>
                            <a:schemeClr val="tx1">
                              <a:lumMod val="95000"/>
                              <a:lumOff val="5000"/>
                            </a:schemeClr>
                          </a:solidFill>
                          <a:latin typeface="Consolas" panose="020B0609020204030204" pitchFamily="49" charset="0"/>
                        </a:rPr>
                        <a:t>4. </a:t>
                      </a:r>
                      <a:r>
                        <a:rPr lang="en-US" sz="1800" b="0" dirty="0" err="1">
                          <a:solidFill>
                            <a:srgbClr val="7030A0"/>
                          </a:solidFill>
                          <a:latin typeface="Consolas" panose="020B0609020204030204" pitchFamily="49" charset="0"/>
                        </a:rPr>
                        <a:t>Population_Size</a:t>
                      </a:r>
                      <a:r>
                        <a:rPr lang="en-US" sz="1800" b="0" dirty="0">
                          <a:solidFill>
                            <a:srgbClr val="7030A0"/>
                          </a:solidFill>
                          <a:latin typeface="Consolas" panose="020B0609020204030204" pitchFamily="49" charset="0"/>
                        </a:rPr>
                        <a:t> </a:t>
                      </a:r>
                      <a:r>
                        <a:rPr lang="en-US" sz="1800" b="0" dirty="0">
                          <a:solidFill>
                            <a:schemeClr val="tx1">
                              <a:lumMod val="95000"/>
                              <a:lumOff val="5000"/>
                            </a:schemeClr>
                          </a:solidFill>
                          <a:latin typeface="Consolas" panose="020B0609020204030204" pitchFamily="49" charset="0"/>
                        </a:rPr>
                        <a:t>: </a:t>
                      </a:r>
                      <a:r>
                        <a:rPr lang="en-US" sz="1800" b="0" dirty="0">
                          <a:solidFill>
                            <a:schemeClr val="accent5">
                              <a:lumMod val="75000"/>
                            </a:schemeClr>
                          </a:solidFill>
                          <a:latin typeface="Consolas" panose="020B0609020204030204" pitchFamily="49" charset="0"/>
                        </a:rPr>
                        <a:t>int</a:t>
                      </a:r>
                      <a:r>
                        <a:rPr lang="en-US" sz="1800" b="0" dirty="0">
                          <a:solidFill>
                            <a:schemeClr val="tx1">
                              <a:lumMod val="95000"/>
                              <a:lumOff val="5000"/>
                            </a:schemeClr>
                          </a:solidFill>
                          <a:latin typeface="Consolas" panose="020B0609020204030204" pitchFamily="49" charset="0"/>
                        </a:rPr>
                        <a:t> = </a:t>
                      </a:r>
                      <a:r>
                        <a:rPr lang="en-US" sz="1800" b="0" dirty="0">
                          <a:solidFill>
                            <a:schemeClr val="accent2">
                              <a:lumMod val="75000"/>
                            </a:schemeClr>
                          </a:solidFill>
                          <a:latin typeface="Consolas" panose="020B0609020204030204" pitchFamily="49" charset="0"/>
                        </a:rPr>
                        <a:t>100</a:t>
                      </a:r>
                    </a:p>
                  </a:txBody>
                  <a:tcPr/>
                </a:tc>
                <a:extLst>
                  <a:ext uri="{0D108BD9-81ED-4DB2-BD59-A6C34878D82A}">
                    <a16:rowId xmlns:a16="http://schemas.microsoft.com/office/drawing/2014/main" val="10000"/>
                  </a:ext>
                </a:extLst>
              </a:tr>
            </a:tbl>
          </a:graphicData>
        </a:graphic>
      </p:graphicFrame>
      <p:graphicFrame>
        <p:nvGraphicFramePr>
          <p:cNvPr id="15" name="Table 14"/>
          <p:cNvGraphicFramePr>
            <a:graphicFrameLocks noGrp="1"/>
          </p:cNvGraphicFramePr>
          <p:nvPr/>
        </p:nvGraphicFramePr>
        <p:xfrm>
          <a:off x="795337" y="3565745"/>
          <a:ext cx="8128000" cy="291401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dirty="0">
                          <a:solidFill>
                            <a:schemeClr val="tx1">
                              <a:lumMod val="95000"/>
                              <a:lumOff val="5000"/>
                            </a:schemeClr>
                          </a:solidFill>
                          <a:latin typeface="Consolas" panose="020B0609020204030204" pitchFamily="49" charset="0"/>
                        </a:rPr>
                        <a:t> 5. </a:t>
                      </a:r>
                      <a:r>
                        <a:rPr lang="en-US" sz="1800" b="0" dirty="0">
                          <a:solidFill>
                            <a:schemeClr val="accent6">
                              <a:lumMod val="75000"/>
                            </a:schemeClr>
                          </a:solidFill>
                          <a:latin typeface="Consolas" panose="020B0609020204030204" pitchFamily="49" charset="0"/>
                        </a:rPr>
                        <a:t># Declare variable 'Genes'</a:t>
                      </a:r>
                    </a:p>
                    <a:p>
                      <a:pPr>
                        <a:lnSpc>
                          <a:spcPct val="130000"/>
                        </a:lnSpc>
                      </a:pPr>
                      <a:r>
                        <a:rPr lang="en-US" sz="1800" b="0" dirty="0">
                          <a:solidFill>
                            <a:schemeClr val="tx1">
                              <a:lumMod val="95000"/>
                              <a:lumOff val="5000"/>
                            </a:schemeClr>
                          </a:solidFill>
                          <a:latin typeface="Consolas" panose="020B0609020204030204" pitchFamily="49" charset="0"/>
                        </a:rPr>
                        <a:t> 6. </a:t>
                      </a:r>
                      <a:r>
                        <a:rPr lang="en-US" sz="1800" b="0" dirty="0">
                          <a:solidFill>
                            <a:srgbClr val="7030A0"/>
                          </a:solidFill>
                          <a:latin typeface="Consolas" panose="020B0609020204030204" pitchFamily="49" charset="0"/>
                        </a:rPr>
                        <a:t>Genes</a:t>
                      </a:r>
                      <a:r>
                        <a:rPr lang="en-US" sz="1800" b="0" dirty="0">
                          <a:solidFill>
                            <a:schemeClr val="tx1">
                              <a:lumMod val="95000"/>
                              <a:lumOff val="5000"/>
                            </a:schemeClr>
                          </a:solidFill>
                          <a:latin typeface="Consolas" panose="020B0609020204030204" pitchFamily="49" charset="0"/>
                        </a:rPr>
                        <a:t> = </a:t>
                      </a:r>
                      <a:r>
                        <a:rPr lang="en-US" sz="1800" b="0" dirty="0">
                          <a:solidFill>
                            <a:schemeClr val="accent2">
                              <a:lumMod val="75000"/>
                            </a:schemeClr>
                          </a:solidFill>
                          <a:latin typeface="Consolas" panose="020B0609020204030204" pitchFamily="49" charset="0"/>
                        </a:rPr>
                        <a:t>'''</a:t>
                      </a:r>
                      <a:r>
                        <a:rPr lang="en-US" sz="1800" b="0" dirty="0" err="1">
                          <a:solidFill>
                            <a:schemeClr val="accent2">
                              <a:lumMod val="75000"/>
                            </a:schemeClr>
                          </a:solidFill>
                          <a:latin typeface="Consolas" panose="020B0609020204030204" pitchFamily="49" charset="0"/>
                        </a:rPr>
                        <a:t>aáàảãạâấầẩẫậăắằẳẵặ</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bcd</a:t>
                      </a:r>
                      <a:r>
                        <a:rPr lang="en-US" sz="1800" b="0" dirty="0">
                          <a:solidFill>
                            <a:schemeClr val="accent2">
                              <a:lumMod val="75000"/>
                            </a:schemeClr>
                          </a:solidFill>
                          <a:latin typeface="Consolas" panose="020B0609020204030204" pitchFamily="49" charset="0"/>
                        </a:rPr>
                        <a:t> đ </a:t>
                      </a:r>
                      <a:r>
                        <a:rPr lang="en-US" sz="1800" b="0" dirty="0" err="1">
                          <a:solidFill>
                            <a:schemeClr val="accent2">
                              <a:lumMod val="75000"/>
                            </a:schemeClr>
                          </a:solidFill>
                          <a:latin typeface="Consolas" panose="020B0609020204030204" pitchFamily="49" charset="0"/>
                        </a:rPr>
                        <a:t>eéèẻẽẹ</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êếềểễệ</a:t>
                      </a:r>
                      <a:endParaRPr lang="en-US" sz="1800" b="0" dirty="0">
                        <a:solidFill>
                          <a:schemeClr val="accent2">
                            <a:lumMod val="75000"/>
                          </a:schemeClr>
                        </a:solidFill>
                        <a:latin typeface="Consolas" panose="020B0609020204030204" pitchFamily="49" charset="0"/>
                      </a:endParaRPr>
                    </a:p>
                    <a:p>
                      <a:pPr>
                        <a:lnSpc>
                          <a:spcPct val="130000"/>
                        </a:lnSpc>
                      </a:pPr>
                      <a:r>
                        <a:rPr lang="en-US" sz="1800" b="0" dirty="0">
                          <a:solidFill>
                            <a:schemeClr val="tx1">
                              <a:lumMod val="95000"/>
                              <a:lumOff val="5000"/>
                            </a:schemeClr>
                          </a:solidFill>
                          <a:latin typeface="Consolas" panose="020B0609020204030204" pitchFamily="49" charset="0"/>
                        </a:rPr>
                        <a:t> 7.            </a:t>
                      </a:r>
                      <a:r>
                        <a:rPr lang="en-US" sz="1800" b="0" dirty="0" err="1">
                          <a:solidFill>
                            <a:schemeClr val="accent2">
                              <a:lumMod val="75000"/>
                            </a:schemeClr>
                          </a:solidFill>
                          <a:latin typeface="Consolas" panose="020B0609020204030204" pitchFamily="49" charset="0"/>
                        </a:rPr>
                        <a:t>fgh</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iíìỉĩị</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jklmn</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oóòỏõọơớờởỡợôốồổỗộ</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pq</a:t>
                      </a:r>
                      <a:endParaRPr lang="en-US" sz="1800" b="0" dirty="0">
                        <a:solidFill>
                          <a:schemeClr val="accent2">
                            <a:lumMod val="75000"/>
                          </a:schemeClr>
                        </a:solidFill>
                        <a:latin typeface="Consolas" panose="020B0609020204030204" pitchFamily="49" charset="0"/>
                      </a:endParaRPr>
                    </a:p>
                    <a:p>
                      <a:pPr>
                        <a:lnSpc>
                          <a:spcPct val="130000"/>
                        </a:lnSpc>
                      </a:pPr>
                      <a:r>
                        <a:rPr lang="en-US" sz="1800" b="0" dirty="0">
                          <a:solidFill>
                            <a:schemeClr val="tx1">
                              <a:lumMod val="95000"/>
                              <a:lumOff val="5000"/>
                            </a:schemeClr>
                          </a:solidFill>
                          <a:latin typeface="Consolas" panose="020B0609020204030204" pitchFamily="49" charset="0"/>
                        </a:rPr>
                        <a:t> 8.            </a:t>
                      </a:r>
                      <a:r>
                        <a:rPr lang="en-US" sz="1800" b="0" dirty="0" err="1">
                          <a:solidFill>
                            <a:schemeClr val="accent2">
                              <a:lumMod val="75000"/>
                            </a:schemeClr>
                          </a:solidFill>
                          <a:latin typeface="Consolas" panose="020B0609020204030204" pitchFamily="49" charset="0"/>
                        </a:rPr>
                        <a:t>rst</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uúùủũụưứừửữự</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vwx</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yýỳỷỹỵ</a:t>
                      </a:r>
                      <a:r>
                        <a:rPr lang="en-US" sz="1800" b="0" dirty="0">
                          <a:solidFill>
                            <a:schemeClr val="accent2">
                              <a:lumMod val="75000"/>
                            </a:schemeClr>
                          </a:solidFill>
                          <a:latin typeface="Consolas" panose="020B0609020204030204" pitchFamily="49" charset="0"/>
                        </a:rPr>
                        <a:t> z AÁÀẢÃẠÂẤ</a:t>
                      </a:r>
                    </a:p>
                    <a:p>
                      <a:pPr>
                        <a:lnSpc>
                          <a:spcPct val="130000"/>
                        </a:lnSpc>
                      </a:pPr>
                      <a:r>
                        <a:rPr lang="en-US" sz="1800" b="0" dirty="0">
                          <a:solidFill>
                            <a:schemeClr val="tx1">
                              <a:lumMod val="95000"/>
                              <a:lumOff val="5000"/>
                            </a:schemeClr>
                          </a:solidFill>
                          <a:latin typeface="Consolas" panose="020B0609020204030204" pitchFamily="49" charset="0"/>
                        </a:rPr>
                        <a:t> 9.            </a:t>
                      </a:r>
                      <a:r>
                        <a:rPr lang="en-US" sz="1800" b="0" dirty="0">
                          <a:solidFill>
                            <a:schemeClr val="accent2">
                              <a:lumMod val="75000"/>
                            </a:schemeClr>
                          </a:solidFill>
                          <a:latin typeface="Consolas" panose="020B0609020204030204" pitchFamily="49" charset="0"/>
                        </a:rPr>
                        <a:t>ẦẨẪẬĂẮẰẲẴẶ BCD Đ EÉÈẺẼẸ ÊẾỀỂỄỆ FGH IÍÌ</a:t>
                      </a:r>
                    </a:p>
                    <a:p>
                      <a:pPr>
                        <a:lnSpc>
                          <a:spcPct val="130000"/>
                        </a:lnSpc>
                      </a:pPr>
                      <a:r>
                        <a:rPr lang="en-US" sz="1800" b="0" dirty="0">
                          <a:solidFill>
                            <a:schemeClr val="tx1">
                              <a:lumMod val="95000"/>
                              <a:lumOff val="5000"/>
                            </a:schemeClr>
                          </a:solidFill>
                          <a:latin typeface="Consolas" panose="020B0609020204030204" pitchFamily="49" charset="0"/>
                        </a:rPr>
                        <a:t>10.            </a:t>
                      </a:r>
                      <a:r>
                        <a:rPr lang="en-US" sz="1800" b="0" dirty="0">
                          <a:solidFill>
                            <a:schemeClr val="accent2">
                              <a:lumMod val="75000"/>
                            </a:schemeClr>
                          </a:solidFill>
                          <a:latin typeface="Consolas" panose="020B0609020204030204" pitchFamily="49" charset="0"/>
                        </a:rPr>
                        <a:t>ỈĨỊ JKLMN OÓÒỎÕỌƠỚỜỞỠỢÔỐỒỔỖỘ PQRST UÚÙ</a:t>
                      </a:r>
                    </a:p>
                    <a:p>
                      <a:pPr>
                        <a:lnSpc>
                          <a:spcPct val="130000"/>
                        </a:lnSpc>
                      </a:pPr>
                      <a:r>
                        <a:rPr lang="en-US" sz="1800" b="0" dirty="0">
                          <a:solidFill>
                            <a:schemeClr val="tx1">
                              <a:lumMod val="95000"/>
                              <a:lumOff val="5000"/>
                            </a:schemeClr>
                          </a:solidFill>
                          <a:latin typeface="Consolas" panose="020B0609020204030204" pitchFamily="49" charset="0"/>
                        </a:rPr>
                        <a:t>11.            </a:t>
                      </a:r>
                      <a:r>
                        <a:rPr lang="en-US" sz="1800" b="0" dirty="0">
                          <a:solidFill>
                            <a:schemeClr val="accent2">
                              <a:lumMod val="75000"/>
                            </a:schemeClr>
                          </a:solidFill>
                          <a:latin typeface="Consolas" panose="020B0609020204030204" pitchFamily="49" charset="0"/>
                        </a:rPr>
                        <a:t>ỦŨỤƯỨỪỬỮỰ VWX YÝỲỶỸỴ Z0123456789,.-;:_</a:t>
                      </a:r>
                    </a:p>
                    <a:p>
                      <a:pPr>
                        <a:lnSpc>
                          <a:spcPct val="130000"/>
                        </a:lnSpc>
                      </a:pPr>
                      <a:r>
                        <a:rPr lang="en-US" sz="1800" b="0" dirty="0">
                          <a:solidFill>
                            <a:schemeClr val="tx1">
                              <a:lumMod val="95000"/>
                              <a:lumOff val="5000"/>
                            </a:schemeClr>
                          </a:solidFill>
                          <a:latin typeface="Consolas" panose="020B0609020204030204" pitchFamily="49" charset="0"/>
                        </a:rPr>
                        <a:t>12.            </a:t>
                      </a:r>
                      <a:r>
                        <a:rPr lang="en-US" sz="1800" b="0" dirty="0">
                          <a:solidFill>
                            <a:schemeClr val="accent2">
                              <a:lumMod val="75000"/>
                            </a:schemeClr>
                          </a:solidFill>
                          <a:latin typeface="Consolas" panose="020B0609020204030204" pitchFamily="49" charset="0"/>
                        </a:rPr>
                        <a:t>!"#%&amp;/()=?@${[]}'''</a:t>
                      </a: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TotalTime>
  <Words>1410</Words>
  <Application>Microsoft Office PowerPoint</Application>
  <PresentationFormat>Widescreen</PresentationFormat>
  <Paragraphs>305</Paragraphs>
  <Slides>30</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Calibri Light</vt:lpstr>
      <vt:lpstr>Consolas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nguye</dc:creator>
  <cp:lastModifiedBy>Huu Le</cp:lastModifiedBy>
  <cp:revision>86</cp:revision>
  <dcterms:created xsi:type="dcterms:W3CDTF">2023-11-14T08:55:00Z</dcterms:created>
  <dcterms:modified xsi:type="dcterms:W3CDTF">2023-12-09T03:32:38Z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75191177D9CA43A88071D1888E8C1EDC_13</vt:lpwstr>
  </property>
  <property fmtid="{D5CDD505-2E9C-101B-9397-08002B2CF9AE}" pid="3" name="KSOProductBuildVer">
    <vt:lpwstr>1033-12.2.0.13306</vt:lpwstr>
  </property>
</Properties>
</file>

<file path=docProps/thumbnail.jpeg>
</file>